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Lst>
  <p:notesMasterIdLst>
    <p:notesMasterId r:id="rId22"/>
  </p:notesMasterIdLst>
  <p:sldIdLst>
    <p:sldId id="256" r:id="rId2"/>
    <p:sldId id="306" r:id="rId3"/>
    <p:sldId id="266" r:id="rId4"/>
    <p:sldId id="276" r:id="rId5"/>
    <p:sldId id="262" r:id="rId6"/>
    <p:sldId id="263" r:id="rId7"/>
    <p:sldId id="308" r:id="rId8"/>
    <p:sldId id="268" r:id="rId9"/>
    <p:sldId id="267" r:id="rId10"/>
    <p:sldId id="314" r:id="rId11"/>
    <p:sldId id="326" r:id="rId12"/>
    <p:sldId id="269" r:id="rId13"/>
    <p:sldId id="277" r:id="rId14"/>
    <p:sldId id="282" r:id="rId15"/>
    <p:sldId id="279" r:id="rId16"/>
    <p:sldId id="280" r:id="rId17"/>
    <p:sldId id="281" r:id="rId18"/>
    <p:sldId id="325" r:id="rId19"/>
    <p:sldId id="285" r:id="rId20"/>
    <p:sldId id="287" r:id="rId2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2"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A4E"/>
    <a:srgbClr val="07121F"/>
    <a:srgbClr val="0E223A"/>
    <a:srgbClr val="102844"/>
    <a:srgbClr val="0D1F35"/>
    <a:srgbClr val="151930"/>
    <a:srgbClr val="0E1824"/>
    <a:srgbClr val="081422"/>
    <a:srgbClr val="13192F"/>
    <a:srgbClr val="0C20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1" autoAdjust="0"/>
    <p:restoredTop sz="72467" autoAdjust="0"/>
  </p:normalViewPr>
  <p:slideViewPr>
    <p:cSldViewPr>
      <p:cViewPr varScale="1">
        <p:scale>
          <a:sx n="115" d="100"/>
          <a:sy n="115" d="100"/>
        </p:scale>
        <p:origin x="3012" y="102"/>
      </p:cViewPr>
      <p:guideLst>
        <p:guide orient="horz" pos="2112"/>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4D3AE5BB-729B-439A-B661-F164732F6636}" type="datetimeFigureOut">
              <a:rPr lang="en-US" smtClean="0"/>
              <a:t>9/3/2026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60F0DFDA-BA73-489B-8D15-F573DF2A05AD}" type="slidenum">
              <a:rPr lang="en-US" smtClean="0"/>
              <a:t>‹#›</a:t>
            </a:fld>
            <a:endParaRPr lang="en-US" dirty="0"/>
          </a:p>
        </p:txBody>
      </p:sp>
    </p:spTree>
    <p:extLst>
      <p:ext uri="{BB962C8B-B14F-4D97-AF65-F5344CB8AC3E}">
        <p14:creationId xmlns:p14="http://schemas.microsoft.com/office/powerpoint/2010/main" val="1546888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Established in Article II, Section 2 of the Constitution, the Cabinet's role is to advise the President on any subject he may require relating to the duties of each member's respective office.</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The tradition of the Cabinet dates back to the beginnings of the Presidency itself. Established in Article II, Section 2, of the Constitution, the Cabinet's role is to advise the President on any subject he may require relating to the duties of each member's respective office.</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The Cabinet includes the Vice President and the heads of 15 executive departments — the Secretaries of Agriculture, Commerce, Defense, Education, Energy, Health and Human Services, Homeland Security, Housing and Urban Development, Interior, Labor, State, Transportation, Treasury, and Veterans Affairs, as well as the Attorney General.</a:t>
            </a:r>
          </a:p>
          <a:p>
            <a:endParaRPr lang="en-US" dirty="0"/>
          </a:p>
        </p:txBody>
      </p:sp>
      <p:sp>
        <p:nvSpPr>
          <p:cNvPr id="4" name="Slide Number Placeholder 3"/>
          <p:cNvSpPr>
            <a:spLocks noGrp="1"/>
          </p:cNvSpPr>
          <p:nvPr>
            <p:ph type="sldNum" sz="quarter" idx="10"/>
          </p:nvPr>
        </p:nvSpPr>
        <p:spPr/>
        <p:txBody>
          <a:bodyPr/>
          <a:lstStyle/>
          <a:p>
            <a:fld id="{60F0DFDA-BA73-489B-8D15-F573DF2A05AD}" type="slidenum">
              <a:rPr lang="en-US" smtClean="0"/>
              <a:t>3</a:t>
            </a:fld>
            <a:endParaRPr lang="en-US" dirty="0"/>
          </a:p>
        </p:txBody>
      </p:sp>
    </p:spTree>
    <p:extLst>
      <p:ext uri="{BB962C8B-B14F-4D97-AF65-F5344CB8AC3E}">
        <p14:creationId xmlns:p14="http://schemas.microsoft.com/office/powerpoint/2010/main" val="26733478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F0DFDA-BA73-489B-8D15-F573DF2A05AD}" type="slidenum">
              <a:rPr lang="en-US" smtClean="0"/>
              <a:t>20</a:t>
            </a:fld>
            <a:endParaRPr lang="en-US" dirty="0"/>
          </a:p>
        </p:txBody>
      </p:sp>
    </p:spTree>
    <p:extLst>
      <p:ext uri="{BB962C8B-B14F-4D97-AF65-F5344CB8AC3E}">
        <p14:creationId xmlns:p14="http://schemas.microsoft.com/office/powerpoint/2010/main" val="1362184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Video URL: https://youtu.be/xxSvi6JCCfk</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White House</a:t>
            </a:r>
            <a:r>
              <a:rPr lang="en-US" baseline="0" dirty="0"/>
              <a:t> Website URL: https://obamawhitehouse.archives.gov/about/inside-white-house</a:t>
            </a:r>
            <a:endParaRPr lang="en-US" dirty="0"/>
          </a:p>
        </p:txBody>
      </p:sp>
      <p:sp>
        <p:nvSpPr>
          <p:cNvPr id="4" name="Slide Number Placeholder 3"/>
          <p:cNvSpPr>
            <a:spLocks noGrp="1"/>
          </p:cNvSpPr>
          <p:nvPr>
            <p:ph type="sldNum" sz="quarter" idx="10"/>
          </p:nvPr>
        </p:nvSpPr>
        <p:spPr/>
        <p:txBody>
          <a:bodyPr/>
          <a:lstStyle/>
          <a:p>
            <a:fld id="{60F0DFDA-BA73-489B-8D15-F573DF2A05AD}" type="slidenum">
              <a:rPr lang="en-US" smtClean="0"/>
              <a:t>4</a:t>
            </a:fld>
            <a:endParaRPr lang="en-US" dirty="0"/>
          </a:p>
        </p:txBody>
      </p:sp>
    </p:spTree>
    <p:extLst>
      <p:ext uri="{BB962C8B-B14F-4D97-AF65-F5344CB8AC3E}">
        <p14:creationId xmlns:p14="http://schemas.microsoft.com/office/powerpoint/2010/main" val="1574320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What difference can you spot between the two cabinets?</a:t>
            </a:r>
          </a:p>
          <a:p>
            <a:pPr fontAlgn="base"/>
            <a:endParaRPr lang="en-US" sz="1200" b="0" i="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Cabinet Departments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Department</a:t>
            </a:r>
          </a:p>
          <a:p>
            <a:r>
              <a:rPr lang="en-US" sz="1200" kern="1200" dirty="0">
                <a:solidFill>
                  <a:schemeClr val="tx1"/>
                </a:solidFill>
                <a:effectLst/>
                <a:latin typeface="+mn-lt"/>
                <a:ea typeface="+mn-ea"/>
                <a:cs typeface="+mn-cs"/>
              </a:rPr>
              <a:t>Year established</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State</a:t>
            </a:r>
          </a:p>
          <a:p>
            <a:r>
              <a:rPr lang="en-US" sz="1200" kern="1200" dirty="0">
                <a:solidFill>
                  <a:schemeClr val="tx1"/>
                </a:solidFill>
                <a:effectLst/>
                <a:latin typeface="+mn-lt"/>
                <a:ea typeface="+mn-ea"/>
                <a:cs typeface="+mn-cs"/>
              </a:rPr>
              <a:t>1789</a:t>
            </a:r>
          </a:p>
          <a:p>
            <a:r>
              <a:rPr lang="en-US" sz="1200" b="1" kern="1200" dirty="0">
                <a:solidFill>
                  <a:schemeClr val="tx1"/>
                </a:solidFill>
                <a:effectLst/>
                <a:latin typeface="+mn-lt"/>
                <a:ea typeface="+mn-ea"/>
                <a:cs typeface="+mn-cs"/>
              </a:rPr>
              <a:t>Treasury</a:t>
            </a:r>
          </a:p>
          <a:p>
            <a:r>
              <a:rPr lang="en-US" sz="1200" kern="1200" dirty="0">
                <a:solidFill>
                  <a:schemeClr val="tx1"/>
                </a:solidFill>
                <a:effectLst/>
                <a:latin typeface="+mn-lt"/>
                <a:ea typeface="+mn-ea"/>
                <a:cs typeface="+mn-cs"/>
              </a:rPr>
              <a:t>1789</a:t>
            </a:r>
          </a:p>
          <a:p>
            <a:r>
              <a:rPr lang="en-US" sz="1200" b="1" kern="1200" dirty="0">
                <a:solidFill>
                  <a:schemeClr val="tx1"/>
                </a:solidFill>
                <a:effectLst/>
                <a:latin typeface="+mn-lt"/>
                <a:ea typeface="+mn-ea"/>
                <a:cs typeface="+mn-cs"/>
              </a:rPr>
              <a:t>Justice</a:t>
            </a:r>
          </a:p>
          <a:p>
            <a:r>
              <a:rPr lang="en-US" sz="1200" kern="1200" dirty="0">
                <a:solidFill>
                  <a:schemeClr val="tx1"/>
                </a:solidFill>
                <a:effectLst/>
                <a:latin typeface="+mn-lt"/>
                <a:ea typeface="+mn-ea"/>
                <a:cs typeface="+mn-cs"/>
              </a:rPr>
              <a:t>1789</a:t>
            </a:r>
          </a:p>
          <a:p>
            <a:r>
              <a:rPr lang="en-US" sz="1200" b="1" kern="1200" dirty="0">
                <a:solidFill>
                  <a:schemeClr val="tx1"/>
                </a:solidFill>
                <a:effectLst/>
                <a:latin typeface="+mn-lt"/>
                <a:ea typeface="+mn-ea"/>
                <a:cs typeface="+mn-cs"/>
              </a:rPr>
              <a:t>Defense*</a:t>
            </a:r>
          </a:p>
          <a:p>
            <a:r>
              <a:rPr lang="en-US" sz="1200" kern="1200" dirty="0">
                <a:solidFill>
                  <a:schemeClr val="tx1"/>
                </a:solidFill>
                <a:effectLst/>
                <a:latin typeface="+mn-lt"/>
                <a:ea typeface="+mn-ea"/>
                <a:cs typeface="+mn-cs"/>
              </a:rPr>
              <a:t>1789</a:t>
            </a:r>
          </a:p>
          <a:p>
            <a:r>
              <a:rPr lang="en-US" sz="1200" b="1" kern="1200" dirty="0">
                <a:solidFill>
                  <a:schemeClr val="tx1"/>
                </a:solidFill>
                <a:effectLst/>
                <a:latin typeface="+mn-lt"/>
                <a:ea typeface="+mn-ea"/>
                <a:cs typeface="+mn-cs"/>
              </a:rPr>
              <a:t>Interior</a:t>
            </a:r>
          </a:p>
          <a:p>
            <a:r>
              <a:rPr lang="en-US" sz="1200" kern="1200" dirty="0">
                <a:solidFill>
                  <a:schemeClr val="tx1"/>
                </a:solidFill>
                <a:effectLst/>
                <a:latin typeface="+mn-lt"/>
                <a:ea typeface="+mn-ea"/>
                <a:cs typeface="+mn-cs"/>
              </a:rPr>
              <a:t>1849</a:t>
            </a:r>
          </a:p>
          <a:p>
            <a:r>
              <a:rPr lang="en-US" sz="1200" b="1" kern="1200" dirty="0">
                <a:solidFill>
                  <a:schemeClr val="tx1"/>
                </a:solidFill>
                <a:effectLst/>
                <a:latin typeface="+mn-lt"/>
                <a:ea typeface="+mn-ea"/>
                <a:cs typeface="+mn-cs"/>
              </a:rPr>
              <a:t>Agriculture</a:t>
            </a:r>
          </a:p>
          <a:p>
            <a:r>
              <a:rPr lang="en-US" sz="1200" kern="1200" dirty="0">
                <a:solidFill>
                  <a:schemeClr val="tx1"/>
                </a:solidFill>
                <a:effectLst/>
                <a:latin typeface="+mn-lt"/>
                <a:ea typeface="+mn-ea"/>
                <a:cs typeface="+mn-cs"/>
              </a:rPr>
              <a:t>1889</a:t>
            </a:r>
          </a:p>
          <a:p>
            <a:r>
              <a:rPr lang="en-US" sz="1200" b="1" kern="1200" dirty="0">
                <a:solidFill>
                  <a:schemeClr val="tx1"/>
                </a:solidFill>
                <a:effectLst/>
                <a:latin typeface="+mn-lt"/>
                <a:ea typeface="+mn-ea"/>
                <a:cs typeface="+mn-cs"/>
              </a:rPr>
              <a:t>Commerce</a:t>
            </a:r>
          </a:p>
          <a:p>
            <a:r>
              <a:rPr lang="en-US" sz="1200" kern="1200" dirty="0">
                <a:solidFill>
                  <a:schemeClr val="tx1"/>
                </a:solidFill>
                <a:effectLst/>
                <a:latin typeface="+mn-lt"/>
                <a:ea typeface="+mn-ea"/>
                <a:cs typeface="+mn-cs"/>
              </a:rPr>
              <a:t>1913</a:t>
            </a:r>
          </a:p>
          <a:p>
            <a:r>
              <a:rPr lang="en-US" sz="1200" b="1" kern="1200" dirty="0">
                <a:solidFill>
                  <a:schemeClr val="tx1"/>
                </a:solidFill>
                <a:effectLst/>
                <a:latin typeface="+mn-lt"/>
                <a:ea typeface="+mn-ea"/>
                <a:cs typeface="+mn-cs"/>
              </a:rPr>
              <a:t>Labor</a:t>
            </a:r>
          </a:p>
          <a:p>
            <a:r>
              <a:rPr lang="en-US" sz="1200" kern="1200" dirty="0">
                <a:solidFill>
                  <a:schemeClr val="tx1"/>
                </a:solidFill>
                <a:effectLst/>
                <a:latin typeface="+mn-lt"/>
                <a:ea typeface="+mn-ea"/>
                <a:cs typeface="+mn-cs"/>
              </a:rPr>
              <a:t>1913</a:t>
            </a:r>
          </a:p>
          <a:p>
            <a:r>
              <a:rPr lang="en-US" sz="1200" b="1" kern="1200" dirty="0">
                <a:solidFill>
                  <a:schemeClr val="tx1"/>
                </a:solidFill>
                <a:effectLst/>
                <a:latin typeface="+mn-lt"/>
                <a:ea typeface="+mn-ea"/>
                <a:cs typeface="+mn-cs"/>
              </a:rPr>
              <a:t>Health and Human Services</a:t>
            </a:r>
          </a:p>
          <a:p>
            <a:r>
              <a:rPr lang="en-US" sz="1200" kern="1200" dirty="0">
                <a:solidFill>
                  <a:schemeClr val="tx1"/>
                </a:solidFill>
                <a:effectLst/>
                <a:latin typeface="+mn-lt"/>
                <a:ea typeface="+mn-ea"/>
                <a:cs typeface="+mn-cs"/>
              </a:rPr>
              <a:t>1953</a:t>
            </a:r>
          </a:p>
          <a:p>
            <a:r>
              <a:rPr lang="en-US" sz="1200" b="1" kern="1200" dirty="0">
                <a:solidFill>
                  <a:schemeClr val="tx1"/>
                </a:solidFill>
                <a:effectLst/>
                <a:latin typeface="+mn-lt"/>
                <a:ea typeface="+mn-ea"/>
                <a:cs typeface="+mn-cs"/>
              </a:rPr>
              <a:t>Housing and Urban Development</a:t>
            </a:r>
          </a:p>
          <a:p>
            <a:r>
              <a:rPr lang="en-US" sz="1200" kern="1200" dirty="0">
                <a:solidFill>
                  <a:schemeClr val="tx1"/>
                </a:solidFill>
                <a:effectLst/>
                <a:latin typeface="+mn-lt"/>
                <a:ea typeface="+mn-ea"/>
                <a:cs typeface="+mn-cs"/>
              </a:rPr>
              <a:t>1965</a:t>
            </a:r>
          </a:p>
          <a:p>
            <a:r>
              <a:rPr lang="en-US" sz="1200" b="1" kern="1200" dirty="0">
                <a:solidFill>
                  <a:schemeClr val="tx1"/>
                </a:solidFill>
                <a:effectLst/>
                <a:latin typeface="+mn-lt"/>
                <a:ea typeface="+mn-ea"/>
                <a:cs typeface="+mn-cs"/>
              </a:rPr>
              <a:t>Transportation</a:t>
            </a:r>
          </a:p>
          <a:p>
            <a:r>
              <a:rPr lang="en-US" sz="1200" kern="1200" dirty="0">
                <a:solidFill>
                  <a:schemeClr val="tx1"/>
                </a:solidFill>
                <a:effectLst/>
                <a:latin typeface="+mn-lt"/>
                <a:ea typeface="+mn-ea"/>
                <a:cs typeface="+mn-cs"/>
              </a:rPr>
              <a:t>1966</a:t>
            </a:r>
          </a:p>
          <a:p>
            <a:r>
              <a:rPr lang="en-US" sz="1200" b="1" kern="1200" dirty="0">
                <a:solidFill>
                  <a:schemeClr val="tx1"/>
                </a:solidFill>
                <a:effectLst/>
                <a:latin typeface="+mn-lt"/>
                <a:ea typeface="+mn-ea"/>
                <a:cs typeface="+mn-cs"/>
              </a:rPr>
              <a:t>Energy</a:t>
            </a:r>
          </a:p>
          <a:p>
            <a:r>
              <a:rPr lang="en-US" sz="1200" kern="1200" dirty="0">
                <a:solidFill>
                  <a:schemeClr val="tx1"/>
                </a:solidFill>
                <a:effectLst/>
                <a:latin typeface="+mn-lt"/>
                <a:ea typeface="+mn-ea"/>
                <a:cs typeface="+mn-cs"/>
              </a:rPr>
              <a:t>1967</a:t>
            </a:r>
          </a:p>
          <a:p>
            <a:r>
              <a:rPr lang="en-US" sz="1200" b="1" kern="1200" dirty="0">
                <a:solidFill>
                  <a:schemeClr val="tx1"/>
                </a:solidFill>
                <a:effectLst/>
                <a:latin typeface="+mn-lt"/>
                <a:ea typeface="+mn-ea"/>
                <a:cs typeface="+mn-cs"/>
              </a:rPr>
              <a:t>Education</a:t>
            </a:r>
          </a:p>
          <a:p>
            <a:r>
              <a:rPr lang="en-US" sz="1200" kern="1200" dirty="0">
                <a:solidFill>
                  <a:schemeClr val="tx1"/>
                </a:solidFill>
                <a:effectLst/>
                <a:latin typeface="+mn-lt"/>
                <a:ea typeface="+mn-ea"/>
                <a:cs typeface="+mn-cs"/>
              </a:rPr>
              <a:t>1979</a:t>
            </a:r>
          </a:p>
          <a:p>
            <a:r>
              <a:rPr lang="en-US" sz="1200" b="1" kern="1200" dirty="0">
                <a:solidFill>
                  <a:schemeClr val="tx1"/>
                </a:solidFill>
                <a:effectLst/>
                <a:latin typeface="+mn-lt"/>
                <a:ea typeface="+mn-ea"/>
                <a:cs typeface="+mn-cs"/>
              </a:rPr>
              <a:t>Veterans Affairs</a:t>
            </a:r>
          </a:p>
          <a:p>
            <a:r>
              <a:rPr lang="en-US" sz="1200" kern="1200" dirty="0">
                <a:solidFill>
                  <a:schemeClr val="tx1"/>
                </a:solidFill>
                <a:effectLst/>
                <a:latin typeface="+mn-lt"/>
                <a:ea typeface="+mn-ea"/>
                <a:cs typeface="+mn-cs"/>
              </a:rPr>
              <a:t>1987 (Created during</a:t>
            </a:r>
            <a:r>
              <a:rPr lang="en-US" sz="1200" kern="1200" baseline="0" dirty="0">
                <a:solidFill>
                  <a:schemeClr val="tx1"/>
                </a:solidFill>
                <a:effectLst/>
                <a:latin typeface="+mn-lt"/>
                <a:ea typeface="+mn-ea"/>
                <a:cs typeface="+mn-cs"/>
              </a:rPr>
              <a:t> Reagan’s Administration)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Homeland Security</a:t>
            </a:r>
          </a:p>
          <a:p>
            <a:r>
              <a:rPr lang="en-US" sz="1200" kern="1200" dirty="0">
                <a:solidFill>
                  <a:schemeClr val="tx1"/>
                </a:solidFill>
                <a:effectLst/>
                <a:latin typeface="+mn-lt"/>
                <a:ea typeface="+mn-ea"/>
                <a:cs typeface="+mn-cs"/>
              </a:rPr>
              <a:t>2002 (Created under George W. Bush)</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date refers to the Department of War; the Depart­ment of Defense was officially created in 1949. The Department of War (1789), the Department of the Navy (1798), the Depart­ment of the Army (1947) and the Department of the Air Force (1947) </a:t>
            </a:r>
            <a:r>
              <a:rPr lang="en-US" sz="1200" i="1" kern="1200" dirty="0">
                <a:solidFill>
                  <a:schemeClr val="tx1"/>
                </a:solidFill>
                <a:effectLst/>
                <a:latin typeface="+mn-lt"/>
                <a:ea typeface="+mn-ea"/>
                <a:cs typeface="+mn-cs"/>
              </a:rPr>
              <a:t>were </a:t>
            </a:r>
            <a:r>
              <a:rPr lang="en-US" sz="1200" kern="1200" dirty="0">
                <a:solidFill>
                  <a:schemeClr val="tx1"/>
                </a:solidFill>
                <a:effectLst/>
                <a:latin typeface="+mn-lt"/>
                <a:ea typeface="+mn-ea"/>
                <a:cs typeface="+mn-cs"/>
              </a:rPr>
              <a:t>all reorganized under the Department of Defense in 1949. </a:t>
            </a:r>
            <a:r>
              <a:rPr lang="en-US" sz="1200" i="1" kern="1200" dirty="0">
                <a:solidFill>
                  <a:schemeClr val="tx1"/>
                </a:solidFill>
                <a:effectLst/>
                <a:latin typeface="+mn-lt"/>
                <a:ea typeface="+mn-ea"/>
                <a:cs typeface="+mn-cs"/>
              </a:rPr>
              <a:t>See </a:t>
            </a:r>
            <a:r>
              <a:rPr lang="en-US" sz="1200" u="none" strike="noStrike" kern="1200" dirty="0">
                <a:solidFill>
                  <a:schemeClr val="tx1"/>
                </a:solidFill>
                <a:effectLst/>
                <a:latin typeface="+mn-lt"/>
                <a:ea typeface="+mn-ea"/>
                <a:cs typeface="+mn-cs"/>
                <a:hlinkClick r:id="rId3"/>
              </a:rPr>
              <a:t>www.</a:t>
            </a:r>
            <a:r>
              <a:rPr lang="en-US" sz="1200" kern="1200" dirty="0">
                <a:solidFill>
                  <a:schemeClr val="tx1"/>
                </a:solidFill>
                <a:effectLst/>
                <a:latin typeface="+mn-lt"/>
                <a:ea typeface="+mn-ea"/>
                <a:cs typeface="+mn-cs"/>
              </a:rPr>
              <a:t>dod.gov.</a:t>
            </a:r>
          </a:p>
          <a:p>
            <a:r>
              <a:rPr lang="en-US" sz="1200" kern="1200" dirty="0">
                <a:solidFill>
                  <a:schemeClr val="tx1"/>
                </a:solidFill>
                <a:effectLst/>
                <a:latin typeface="+mn-lt"/>
                <a:ea typeface="+mn-ea"/>
                <a:cs typeface="+mn-cs"/>
              </a:rPr>
              <a:t>SOURCE: Cabinet department websites.</a:t>
            </a:r>
          </a:p>
          <a:p>
            <a:endParaRPr lang="en-US" dirty="0"/>
          </a:p>
        </p:txBody>
      </p:sp>
      <p:sp>
        <p:nvSpPr>
          <p:cNvPr id="4" name="Slide Number Placeholder 3"/>
          <p:cNvSpPr>
            <a:spLocks noGrp="1"/>
          </p:cNvSpPr>
          <p:nvPr>
            <p:ph type="sldNum" sz="quarter" idx="10"/>
          </p:nvPr>
        </p:nvSpPr>
        <p:spPr/>
        <p:txBody>
          <a:bodyPr/>
          <a:lstStyle/>
          <a:p>
            <a:fld id="{60F0DFDA-BA73-489B-8D15-F573DF2A05AD}" type="slidenum">
              <a:rPr lang="en-US" smtClean="0"/>
              <a:t>5</a:t>
            </a:fld>
            <a:endParaRPr lang="en-US" dirty="0"/>
          </a:p>
        </p:txBody>
      </p:sp>
    </p:spTree>
    <p:extLst>
      <p:ext uri="{BB962C8B-B14F-4D97-AF65-F5344CB8AC3E}">
        <p14:creationId xmlns:p14="http://schemas.microsoft.com/office/powerpoint/2010/main" val="259689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F0DFDA-BA73-489B-8D15-F573DF2A05AD}" type="slidenum">
              <a:rPr lang="en-US" smtClean="0"/>
              <a:t>9</a:t>
            </a:fld>
            <a:endParaRPr lang="en-US" dirty="0"/>
          </a:p>
        </p:txBody>
      </p:sp>
    </p:spTree>
    <p:extLst>
      <p:ext uri="{BB962C8B-B14F-4D97-AF65-F5344CB8AC3E}">
        <p14:creationId xmlns:p14="http://schemas.microsoft.com/office/powerpoint/2010/main" val="1895901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 Link: https://youtu.be/_7rNq3Bd-p8</a:t>
            </a:r>
          </a:p>
        </p:txBody>
      </p:sp>
      <p:sp>
        <p:nvSpPr>
          <p:cNvPr id="4" name="Slide Number Placeholder 3"/>
          <p:cNvSpPr>
            <a:spLocks noGrp="1"/>
          </p:cNvSpPr>
          <p:nvPr>
            <p:ph type="sldNum" sz="quarter" idx="10"/>
          </p:nvPr>
        </p:nvSpPr>
        <p:spPr/>
        <p:txBody>
          <a:bodyPr/>
          <a:lstStyle/>
          <a:p>
            <a:fld id="{60F0DFDA-BA73-489B-8D15-F573DF2A05AD}" type="slidenum">
              <a:rPr lang="en-US" smtClean="0"/>
              <a:t>10</a:t>
            </a:fld>
            <a:endParaRPr lang="en-US" dirty="0"/>
          </a:p>
        </p:txBody>
      </p:sp>
    </p:spTree>
    <p:extLst>
      <p:ext uri="{BB962C8B-B14F-4D97-AF65-F5344CB8AC3E}">
        <p14:creationId xmlns:p14="http://schemas.microsoft.com/office/powerpoint/2010/main" val="3076409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 Link: https://youtu.be/Oq7NlR-TX2A</a:t>
            </a:r>
          </a:p>
        </p:txBody>
      </p:sp>
      <p:sp>
        <p:nvSpPr>
          <p:cNvPr id="4" name="Slide Number Placeholder 3"/>
          <p:cNvSpPr>
            <a:spLocks noGrp="1"/>
          </p:cNvSpPr>
          <p:nvPr>
            <p:ph type="sldNum" sz="quarter" idx="5"/>
          </p:nvPr>
        </p:nvSpPr>
        <p:spPr/>
        <p:txBody>
          <a:bodyPr/>
          <a:lstStyle/>
          <a:p>
            <a:fld id="{60F0DFDA-BA73-489B-8D15-F573DF2A05AD}" type="slidenum">
              <a:rPr lang="en-US" smtClean="0"/>
              <a:t>11</a:t>
            </a:fld>
            <a:endParaRPr lang="en-US" dirty="0"/>
          </a:p>
        </p:txBody>
      </p:sp>
    </p:spTree>
    <p:extLst>
      <p:ext uri="{BB962C8B-B14F-4D97-AF65-F5344CB8AC3E}">
        <p14:creationId xmlns:p14="http://schemas.microsoft.com/office/powerpoint/2010/main" val="1284766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F0DFDA-BA73-489B-8D15-F573DF2A05AD}" type="slidenum">
              <a:rPr lang="en-US" smtClean="0"/>
              <a:t>13</a:t>
            </a:fld>
            <a:endParaRPr lang="en-US" dirty="0"/>
          </a:p>
        </p:txBody>
      </p:sp>
    </p:spTree>
    <p:extLst>
      <p:ext uri="{BB962C8B-B14F-4D97-AF65-F5344CB8AC3E}">
        <p14:creationId xmlns:p14="http://schemas.microsoft.com/office/powerpoint/2010/main" val="3434380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Printing and saying things that aren't true... what are the repercussions?</a:t>
            </a:r>
          </a:p>
        </p:txBody>
      </p:sp>
      <p:sp>
        <p:nvSpPr>
          <p:cNvPr id="4" name="Slide Number Placeholder 3"/>
          <p:cNvSpPr>
            <a:spLocks noGrp="1"/>
          </p:cNvSpPr>
          <p:nvPr>
            <p:ph type="sldNum" sz="quarter" idx="10"/>
          </p:nvPr>
        </p:nvSpPr>
        <p:spPr/>
        <p:txBody>
          <a:bodyPr/>
          <a:lstStyle/>
          <a:p>
            <a:fld id="{60F0DFDA-BA73-489B-8D15-F573DF2A05AD}" type="slidenum">
              <a:rPr lang="en-US" smtClean="0"/>
              <a:t>17</a:t>
            </a:fld>
            <a:endParaRPr lang="en-US" dirty="0"/>
          </a:p>
        </p:txBody>
      </p:sp>
    </p:spTree>
    <p:extLst>
      <p:ext uri="{BB962C8B-B14F-4D97-AF65-F5344CB8AC3E}">
        <p14:creationId xmlns:p14="http://schemas.microsoft.com/office/powerpoint/2010/main" val="2552731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F0DFDA-BA73-489B-8D15-F573DF2A05AD}" type="slidenum">
              <a:rPr lang="en-US" smtClean="0"/>
              <a:t>19</a:t>
            </a:fld>
            <a:endParaRPr lang="en-US" dirty="0"/>
          </a:p>
        </p:txBody>
      </p:sp>
    </p:spTree>
    <p:extLst>
      <p:ext uri="{BB962C8B-B14F-4D97-AF65-F5344CB8AC3E}">
        <p14:creationId xmlns:p14="http://schemas.microsoft.com/office/powerpoint/2010/main" val="8591191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0">
              <a:srgbClr val="151930"/>
            </a:gs>
            <a:gs pos="100000">
              <a:srgbClr val="07121F"/>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3"/>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190" r="1160"/>
          <a:stretch/>
        </p:blipFill>
        <p:spPr bwMode="auto">
          <a:xfrm>
            <a:off x="671513" y="1600200"/>
            <a:ext cx="7710488" cy="3162300"/>
          </a:xfrm>
          <a:prstGeom prst="rect">
            <a:avLst/>
          </a:prstGeom>
          <a:noFill/>
          <a:ln>
            <a:noFill/>
          </a:ln>
          <a:effectLst>
            <a:softEdge rad="571500"/>
          </a:effectLst>
        </p:spPr>
      </p:pic>
      <p:sp>
        <p:nvSpPr>
          <p:cNvPr id="3" name="Subtitle 2"/>
          <p:cNvSpPr>
            <a:spLocks noGrp="1"/>
          </p:cNvSpPr>
          <p:nvPr>
            <p:ph type="subTitle" idx="1" hasCustomPrompt="1"/>
          </p:nvPr>
        </p:nvSpPr>
        <p:spPr>
          <a:xfrm>
            <a:off x="1326357" y="5181600"/>
            <a:ext cx="6400800" cy="1752600"/>
          </a:xfrm>
          <a:effectLst>
            <a:outerShdw blurRad="50800" dist="12700" dir="5400000" algn="ctr" rotWithShape="0">
              <a:srgbClr val="000000">
                <a:alpha val="43137"/>
              </a:srgbClr>
            </a:outerShdw>
          </a:effectLst>
        </p:spPr>
        <p:txBody>
          <a:bodyPr/>
          <a:lstStyle>
            <a:lvl1pPr marL="0" indent="0" algn="ctr">
              <a:buNone/>
              <a:defRPr>
                <a:solidFill>
                  <a:schemeClr val="tx1">
                    <a:tint val="75000"/>
                  </a:schemeClr>
                </a:solidFill>
                <a:effectLst>
                  <a:outerShdw blurRad="50800" dist="12700" dir="5400000" algn="ctr" rotWithShape="0">
                    <a:srgbClr val="000000">
                      <a:alpha val="43137"/>
                    </a:srgb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4C91EE83-BDD7-4CF7-BC72-265C3A808309}" type="datetimeFigureOut">
              <a:rPr lang="en-US" smtClean="0"/>
              <a:pPr/>
              <a:t>9/3/2026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C1F5A0A-F6FC-4FFD-9B49-0DA8697211D9}" type="slidenum">
              <a:rPr lang="en-US" smtClean="0"/>
              <a:t>‹#›</a:t>
            </a:fld>
            <a:endParaRPr lang="en-US" dirty="0"/>
          </a:p>
        </p:txBody>
      </p:sp>
    </p:spTree>
    <p:extLst>
      <p:ext uri="{BB962C8B-B14F-4D97-AF65-F5344CB8AC3E}">
        <p14:creationId xmlns:p14="http://schemas.microsoft.com/office/powerpoint/2010/main" val="1954007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gradFill>
          <a:gsLst>
            <a:gs pos="0">
              <a:schemeClr val="bg1">
                <a:lumMod val="95000"/>
              </a:schemeClr>
            </a:gs>
            <a:gs pos="100000">
              <a:schemeClr val="accent1">
                <a:lumMod val="20000"/>
                <a:lumOff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u="sng">
                <a:latin typeface="Cambria" panose="02040503050406030204" pitchFamily="18"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a:latin typeface="Cambria" panose="02040503050406030204" pitchFamily="18" charset="0"/>
              </a:defRPr>
            </a:lvl1pPr>
            <a:lvl2pPr>
              <a:defRPr>
                <a:latin typeface="Cambria" panose="02040503050406030204" pitchFamily="18" charset="0"/>
              </a:defRPr>
            </a:lvl2pPr>
            <a:lvl3pPr>
              <a:defRPr>
                <a:latin typeface="Cambria" panose="02040503050406030204" pitchFamily="18" charset="0"/>
              </a:defRPr>
            </a:lvl3pPr>
            <a:lvl4pPr>
              <a:defRPr>
                <a:latin typeface="Cambria" panose="02040503050406030204" pitchFamily="18" charset="0"/>
              </a:defRPr>
            </a:lvl4pPr>
            <a:lvl5pPr>
              <a:defRPr>
                <a:latin typeface="Cambria" panose="020405030504060302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Cambria" panose="02040503050406030204" pitchFamily="18" charset="0"/>
              </a:defRPr>
            </a:lvl1pPr>
          </a:lstStyle>
          <a:p>
            <a:fld id="{4C91EE83-BDD7-4CF7-BC72-265C3A808309}" type="datetimeFigureOut">
              <a:rPr lang="en-US" smtClean="0"/>
              <a:pPr/>
              <a:t>9/3/2026</a:t>
            </a:fld>
            <a:endParaRPr lang="en-US" dirty="0"/>
          </a:p>
        </p:txBody>
      </p:sp>
      <p:sp>
        <p:nvSpPr>
          <p:cNvPr id="5" name="Footer Placeholder 4"/>
          <p:cNvSpPr>
            <a:spLocks noGrp="1"/>
          </p:cNvSpPr>
          <p:nvPr>
            <p:ph type="ftr" sz="quarter" idx="11"/>
          </p:nvPr>
        </p:nvSpPr>
        <p:spPr/>
        <p:txBody>
          <a:bodyPr/>
          <a:lstStyle>
            <a:lvl1pPr>
              <a:defRPr>
                <a:latin typeface="Cambria" panose="02040503050406030204" pitchFamily="18"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Cambria" panose="02040503050406030204" pitchFamily="18" charset="0"/>
              </a:defRPr>
            </a:lvl1pPr>
          </a:lstStyle>
          <a:p>
            <a:fld id="{E4782D10-660B-46C7-9E2E-8B9E26BCFEAE}" type="slidenum">
              <a:rPr lang="en-US" smtClean="0"/>
              <a:pPr/>
              <a:t>‹#›</a:t>
            </a:fld>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53200" y="5964383"/>
            <a:ext cx="2306442" cy="553748"/>
          </a:xfrm>
          <a:prstGeom prst="rect">
            <a:avLst/>
          </a:prstGeom>
        </p:spPr>
      </p:pic>
    </p:spTree>
    <p:extLst>
      <p:ext uri="{BB962C8B-B14F-4D97-AF65-F5344CB8AC3E}">
        <p14:creationId xmlns:p14="http://schemas.microsoft.com/office/powerpoint/2010/main" val="358196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gradFill>
          <a:gsLst>
            <a:gs pos="0">
              <a:schemeClr val="bg1">
                <a:lumMod val="95000"/>
              </a:schemeClr>
            </a:gs>
            <a:gs pos="100000">
              <a:schemeClr val="accent1">
                <a:lumMod val="20000"/>
                <a:lumOff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6629400" y="274638"/>
            <a:ext cx="2057400" cy="5851525"/>
          </a:xfrm>
        </p:spPr>
        <p:txBody>
          <a:bodyPr vert="eaVert"/>
          <a:lstStyle>
            <a:lvl1pPr>
              <a:defRPr u="sng">
                <a:latin typeface="Cambria" panose="02040503050406030204" pitchFamily="18"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a:latin typeface="Cambria" panose="02040503050406030204" pitchFamily="18" charset="0"/>
              </a:defRPr>
            </a:lvl1pPr>
            <a:lvl2pPr>
              <a:defRPr>
                <a:latin typeface="Cambria" panose="02040503050406030204" pitchFamily="18" charset="0"/>
              </a:defRPr>
            </a:lvl2pPr>
            <a:lvl3pPr>
              <a:defRPr>
                <a:latin typeface="Cambria" panose="02040503050406030204" pitchFamily="18" charset="0"/>
              </a:defRPr>
            </a:lvl3pPr>
            <a:lvl4pPr>
              <a:defRPr>
                <a:latin typeface="Cambria" panose="02040503050406030204" pitchFamily="18" charset="0"/>
              </a:defRPr>
            </a:lvl4pPr>
            <a:lvl5pPr>
              <a:defRPr>
                <a:latin typeface="Cambria" panose="020405030504060302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Cambria" panose="02040503050406030204" pitchFamily="18" charset="0"/>
              </a:defRPr>
            </a:lvl1pPr>
          </a:lstStyle>
          <a:p>
            <a:fld id="{4C91EE83-BDD7-4CF7-BC72-265C3A808309}" type="datetimeFigureOut">
              <a:rPr lang="en-US" smtClean="0"/>
              <a:pPr/>
              <a:t>9/3/2026</a:t>
            </a:fld>
            <a:endParaRPr lang="en-US" dirty="0"/>
          </a:p>
        </p:txBody>
      </p:sp>
      <p:sp>
        <p:nvSpPr>
          <p:cNvPr id="5" name="Footer Placeholder 4"/>
          <p:cNvSpPr>
            <a:spLocks noGrp="1"/>
          </p:cNvSpPr>
          <p:nvPr>
            <p:ph type="ftr" sz="quarter" idx="11"/>
          </p:nvPr>
        </p:nvSpPr>
        <p:spPr/>
        <p:txBody>
          <a:bodyPr/>
          <a:lstStyle>
            <a:lvl1pPr>
              <a:defRPr>
                <a:latin typeface="Cambria" panose="02040503050406030204" pitchFamily="18" charset="0"/>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53200" y="5964383"/>
            <a:ext cx="2306442" cy="553748"/>
          </a:xfrm>
          <a:prstGeom prst="rect">
            <a:avLst/>
          </a:prstGeom>
        </p:spPr>
      </p:pic>
    </p:spTree>
    <p:extLst>
      <p:ext uri="{BB962C8B-B14F-4D97-AF65-F5344CB8AC3E}">
        <p14:creationId xmlns:p14="http://schemas.microsoft.com/office/powerpoint/2010/main" val="42509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gradFill flip="none" rotWithShape="1">
          <a:gsLst>
            <a:gs pos="0">
              <a:schemeClr val="bg1">
                <a:lumMod val="95000"/>
              </a:schemeClr>
            </a:gs>
            <a:gs pos="100000">
              <a:schemeClr val="accent1">
                <a:lumMod val="20000"/>
                <a:lumOff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7" name="Rectangle 6"/>
          <p:cNvSpPr/>
          <p:nvPr userDrawn="1"/>
        </p:nvSpPr>
        <p:spPr>
          <a:xfrm>
            <a:off x="6507480" y="6019800"/>
            <a:ext cx="2331720" cy="609599"/>
          </a:xfrm>
          <a:prstGeom prst="rect">
            <a:avLst/>
          </a:prstGeom>
          <a:solidFill>
            <a:schemeClr val="bg1">
              <a:lumMod val="95000"/>
            </a:schemeClr>
          </a:solidFill>
          <a:ln>
            <a:solidFill>
              <a:schemeClr val="bg1">
                <a:lumMod val="95000"/>
              </a:schemeClr>
            </a:solidFill>
          </a:ln>
          <a:effectLst>
            <a:softEdge rad="127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noAutofit/>
          </a:bodyPr>
          <a:lstStyle>
            <a:lvl1pPr>
              <a:defRPr sz="3600" u="none">
                <a:solidFill>
                  <a:schemeClr val="tx2">
                    <a:lumMod val="75000"/>
                  </a:schemeClr>
                </a:solidFill>
                <a:effectLst>
                  <a:outerShdw blurRad="50800" dist="12700" dir="5400000" algn="ctr" rotWithShape="0">
                    <a:srgbClr val="000000">
                      <a:alpha val="43137"/>
                    </a:srgbClr>
                  </a:outerShdw>
                </a:effectLst>
                <a:latin typeface="Georgia" panose="02040502050405020303" pitchFamily="18"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0C2A4E"/>
                </a:solidFill>
                <a:effectLst>
                  <a:outerShdw blurRad="50800" dist="12700" dir="5400000" algn="ctr" rotWithShape="0">
                    <a:srgbClr val="000000">
                      <a:alpha val="43137"/>
                    </a:srgbClr>
                  </a:outerShdw>
                </a:effectLst>
                <a:latin typeface="Cambria" panose="02040503050406030204" pitchFamily="18" charset="0"/>
              </a:defRPr>
            </a:lvl1pPr>
            <a:lvl2pPr>
              <a:defRPr>
                <a:solidFill>
                  <a:srgbClr val="0C2A4E"/>
                </a:solidFill>
                <a:effectLst>
                  <a:outerShdw blurRad="50800" dist="12700" dir="5400000" algn="ctr" rotWithShape="0">
                    <a:srgbClr val="000000">
                      <a:alpha val="43137"/>
                    </a:srgbClr>
                  </a:outerShdw>
                </a:effectLst>
                <a:latin typeface="Cambria" panose="02040503050406030204" pitchFamily="18" charset="0"/>
              </a:defRPr>
            </a:lvl2pPr>
            <a:lvl3pPr>
              <a:defRPr>
                <a:solidFill>
                  <a:srgbClr val="0C2A4E"/>
                </a:solidFill>
                <a:effectLst>
                  <a:outerShdw blurRad="50800" dist="12700" dir="5400000" algn="ctr" rotWithShape="0">
                    <a:srgbClr val="000000">
                      <a:alpha val="43137"/>
                    </a:srgbClr>
                  </a:outerShdw>
                </a:effectLst>
                <a:latin typeface="Cambria" panose="02040503050406030204" pitchFamily="18" charset="0"/>
              </a:defRPr>
            </a:lvl3pPr>
            <a:lvl4pPr>
              <a:defRPr>
                <a:solidFill>
                  <a:srgbClr val="0C2A4E"/>
                </a:solidFill>
                <a:effectLst>
                  <a:outerShdw blurRad="50800" dist="12700" dir="5400000" algn="ctr" rotWithShape="0">
                    <a:srgbClr val="000000">
                      <a:alpha val="43137"/>
                    </a:srgbClr>
                  </a:outerShdw>
                </a:effectLst>
                <a:latin typeface="Cambria" panose="02040503050406030204" pitchFamily="18" charset="0"/>
              </a:defRPr>
            </a:lvl4pPr>
            <a:lvl5pPr>
              <a:defRPr>
                <a:solidFill>
                  <a:srgbClr val="0C2A4E"/>
                </a:solidFill>
                <a:effectLst>
                  <a:outerShdw blurRad="50800" dist="12700" dir="5400000" algn="ctr" rotWithShape="0">
                    <a:srgbClr val="000000">
                      <a:alpha val="43137"/>
                    </a:srgbClr>
                  </a:outerShdw>
                </a:effectLst>
                <a:latin typeface="Cambria" panose="020405030504060302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Cambria" panose="02040503050406030204" pitchFamily="18" charset="0"/>
              </a:defRPr>
            </a:lvl1pPr>
          </a:lstStyle>
          <a:p>
            <a:fld id="{4C91EE83-BDD7-4CF7-BC72-265C3A808309}" type="datetimeFigureOut">
              <a:rPr lang="en-US" smtClean="0"/>
              <a:pPr/>
              <a:t>9/3/2026</a:t>
            </a:fld>
            <a:endParaRPr lang="en-US" dirty="0"/>
          </a:p>
        </p:txBody>
      </p:sp>
      <p:sp>
        <p:nvSpPr>
          <p:cNvPr id="5" name="Footer Placeholder 4"/>
          <p:cNvSpPr>
            <a:spLocks noGrp="1"/>
          </p:cNvSpPr>
          <p:nvPr>
            <p:ph type="ftr" sz="quarter" idx="11"/>
          </p:nvPr>
        </p:nvSpPr>
        <p:spPr/>
        <p:txBody>
          <a:bodyPr/>
          <a:lstStyle>
            <a:lvl1pPr>
              <a:defRPr>
                <a:latin typeface="Cambria" panose="02040503050406030204" pitchFamily="18" charset="0"/>
              </a:defRPr>
            </a:lvl1pPr>
          </a:lstStyle>
          <a:p>
            <a:endParaRPr lang="en-US" dirty="0"/>
          </a:p>
        </p:txBody>
      </p:sp>
      <p:sp>
        <p:nvSpPr>
          <p:cNvPr id="6" name="Slide Number Placeholder 5"/>
          <p:cNvSpPr>
            <a:spLocks noGrp="1"/>
          </p:cNvSpPr>
          <p:nvPr>
            <p:ph type="sldNum" sz="quarter" idx="12"/>
          </p:nvPr>
        </p:nvSpPr>
        <p:spPr>
          <a:xfrm>
            <a:off x="6553200" y="6356350"/>
            <a:ext cx="2133600" cy="365125"/>
          </a:xfrm>
        </p:spPr>
        <p:txBody>
          <a:bodyPr/>
          <a:lstStyle>
            <a:lvl1pPr>
              <a:defRPr>
                <a:latin typeface="Cambria" panose="02040503050406030204" pitchFamily="18" charset="0"/>
              </a:defRPr>
            </a:lvl1pPr>
          </a:lstStyle>
          <a:p>
            <a:fld id="{E4782D10-660B-46C7-9E2E-8B9E26BCFEAE}"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53199" y="5964383"/>
            <a:ext cx="2308167" cy="553748"/>
          </a:xfrm>
          <a:prstGeom prst="rect">
            <a:avLst/>
          </a:prstGeom>
          <a:effectLst/>
        </p:spPr>
      </p:pic>
    </p:spTree>
    <p:extLst>
      <p:ext uri="{BB962C8B-B14F-4D97-AF65-F5344CB8AC3E}">
        <p14:creationId xmlns:p14="http://schemas.microsoft.com/office/powerpoint/2010/main" val="1699070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a:gsLst>
            <a:gs pos="0">
              <a:srgbClr val="0E223A"/>
            </a:gs>
            <a:gs pos="100000">
              <a:srgbClr val="151930"/>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Cambria" panose="02040503050406030204" pitchFamily="18" charset="0"/>
              </a:defRPr>
            </a:lvl1pPr>
          </a:lstStyle>
          <a:p>
            <a:r>
              <a:rPr lang="en-US" dirty="0"/>
              <a:t>Click to edit Master title style</a:t>
            </a:r>
          </a:p>
        </p:txBody>
      </p:sp>
      <p:sp>
        <p:nvSpPr>
          <p:cNvPr id="3" name="Text Placeholder 2"/>
          <p:cNvSpPr>
            <a:spLocks noGrp="1"/>
          </p:cNvSpPr>
          <p:nvPr>
            <p:ph type="body" idx="1"/>
          </p:nvPr>
        </p:nvSpPr>
        <p:spPr>
          <a:xfrm>
            <a:off x="725777" y="2906713"/>
            <a:ext cx="7772400" cy="1500187"/>
          </a:xfrm>
        </p:spPr>
        <p:txBody>
          <a:bodyPr anchor="b"/>
          <a:lstStyle>
            <a:lvl1pPr marL="0" indent="0">
              <a:buNone/>
              <a:defRPr sz="2000">
                <a:solidFill>
                  <a:schemeClr val="tx1">
                    <a:tint val="75000"/>
                  </a:schemeClr>
                </a:solidFill>
                <a:latin typeface="Cambria" panose="020405030504060302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latin typeface="Cambria" panose="02040503050406030204" pitchFamily="18" charset="0"/>
              </a:defRPr>
            </a:lvl1pPr>
          </a:lstStyle>
          <a:p>
            <a:fld id="{4C91EE83-BDD7-4CF7-BC72-265C3A808309}" type="datetimeFigureOut">
              <a:rPr lang="en-US" smtClean="0"/>
              <a:pPr/>
              <a:t>9/3/2026</a:t>
            </a:fld>
            <a:endParaRPr lang="en-US" dirty="0"/>
          </a:p>
        </p:txBody>
      </p:sp>
      <p:sp>
        <p:nvSpPr>
          <p:cNvPr id="5" name="Footer Placeholder 4"/>
          <p:cNvSpPr>
            <a:spLocks noGrp="1"/>
          </p:cNvSpPr>
          <p:nvPr>
            <p:ph type="ftr" sz="quarter" idx="11"/>
          </p:nvPr>
        </p:nvSpPr>
        <p:spPr/>
        <p:txBody>
          <a:bodyPr/>
          <a:lstStyle>
            <a:lvl1pPr>
              <a:defRPr>
                <a:latin typeface="Cambria" panose="02040503050406030204" pitchFamily="18"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Cambria" panose="02040503050406030204" pitchFamily="18" charset="0"/>
              </a:defRPr>
            </a:lvl1pPr>
          </a:lstStyle>
          <a:p>
            <a:fld id="{E4782D10-660B-46C7-9E2E-8B9E26BCFEAE}" type="slidenum">
              <a:rPr lang="en-US" smtClean="0"/>
              <a:pPr/>
              <a:t>‹#›</a:t>
            </a:fld>
            <a:endParaRPr lang="en-US" dirty="0"/>
          </a:p>
        </p:txBody>
      </p:sp>
      <p:pic>
        <p:nvPicPr>
          <p:cNvPr id="9"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5994515" y="5624195"/>
            <a:ext cx="2674620" cy="1097280"/>
          </a:xfrm>
          <a:prstGeom prst="rect">
            <a:avLst/>
          </a:prstGeom>
          <a:noFill/>
          <a:ln>
            <a:noFill/>
          </a:ln>
          <a:effectLst>
            <a:softEdge rad="203200"/>
          </a:effectLst>
        </p:spPr>
      </p:pic>
    </p:spTree>
    <p:extLst>
      <p:ext uri="{BB962C8B-B14F-4D97-AF65-F5344CB8AC3E}">
        <p14:creationId xmlns:p14="http://schemas.microsoft.com/office/powerpoint/2010/main" val="2771270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gradFill>
          <a:gsLst>
            <a:gs pos="0">
              <a:schemeClr val="bg1">
                <a:lumMod val="95000"/>
              </a:schemeClr>
            </a:gs>
            <a:gs pos="100000">
              <a:schemeClr val="accent1">
                <a:lumMod val="20000"/>
                <a:lumOff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9" name="Rectangle 8"/>
          <p:cNvSpPr/>
          <p:nvPr userDrawn="1"/>
        </p:nvSpPr>
        <p:spPr>
          <a:xfrm>
            <a:off x="6507480" y="6019800"/>
            <a:ext cx="2331720" cy="609599"/>
          </a:xfrm>
          <a:prstGeom prst="rect">
            <a:avLst/>
          </a:prstGeom>
          <a:solidFill>
            <a:schemeClr val="bg1">
              <a:lumMod val="95000"/>
            </a:schemeClr>
          </a:solidFill>
          <a:ln>
            <a:solidFill>
              <a:schemeClr val="bg1">
                <a:lumMod val="95000"/>
              </a:schemeClr>
            </a:solidFill>
          </a:ln>
          <a:effectLst>
            <a:softEdge rad="127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noAutofit/>
          </a:bodyPr>
          <a:lstStyle>
            <a:lvl1pPr>
              <a:defRPr sz="4000" u="none">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1pPr>
            <a:lvl2pPr>
              <a:defRPr sz="24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2pPr>
            <a:lvl3pPr>
              <a:defRPr sz="20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3pPr>
            <a:lvl4pPr>
              <a:defRPr sz="18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4pPr>
            <a:lvl5pPr>
              <a:defRPr sz="18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1pPr>
            <a:lvl2pPr>
              <a:defRPr sz="24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2pPr>
            <a:lvl3pPr>
              <a:defRPr sz="20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3pPr>
            <a:lvl4pPr>
              <a:defRPr sz="18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4pPr>
            <a:lvl5pPr>
              <a:defRPr sz="18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lvl1pPr>
              <a:defRPr>
                <a:latin typeface="Cambria" panose="02040503050406030204" pitchFamily="18" charset="0"/>
              </a:defRPr>
            </a:lvl1pPr>
          </a:lstStyle>
          <a:p>
            <a:fld id="{4C91EE83-BDD7-4CF7-BC72-265C3A808309}" type="datetimeFigureOut">
              <a:rPr lang="en-US" smtClean="0"/>
              <a:pPr/>
              <a:t>9/3/2026</a:t>
            </a:fld>
            <a:endParaRPr lang="en-US" dirty="0"/>
          </a:p>
        </p:txBody>
      </p:sp>
      <p:sp>
        <p:nvSpPr>
          <p:cNvPr id="6" name="Footer Placeholder 5"/>
          <p:cNvSpPr>
            <a:spLocks noGrp="1"/>
          </p:cNvSpPr>
          <p:nvPr>
            <p:ph type="ftr" sz="quarter" idx="11"/>
          </p:nvPr>
        </p:nvSpPr>
        <p:spPr/>
        <p:txBody>
          <a:bodyPr/>
          <a:lstStyle>
            <a:lvl1pPr>
              <a:defRPr>
                <a:latin typeface="Cambria" panose="02040503050406030204" pitchFamily="18"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Cambria" panose="02040503050406030204" pitchFamily="18" charset="0"/>
              </a:defRPr>
            </a:lvl1pPr>
          </a:lstStyle>
          <a:p>
            <a:fld id="{E4782D10-660B-46C7-9E2E-8B9E26BCFEAE}" type="slidenum">
              <a:rPr lang="en-US" smtClean="0"/>
              <a:pPr/>
              <a:t>‹#›</a:t>
            </a:fld>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53200" y="5964383"/>
            <a:ext cx="2306442" cy="553748"/>
          </a:xfrm>
          <a:prstGeom prst="rect">
            <a:avLst/>
          </a:prstGeom>
        </p:spPr>
      </p:pic>
    </p:spTree>
    <p:extLst>
      <p:ext uri="{BB962C8B-B14F-4D97-AF65-F5344CB8AC3E}">
        <p14:creationId xmlns:p14="http://schemas.microsoft.com/office/powerpoint/2010/main" val="2240030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gradFill>
          <a:gsLst>
            <a:gs pos="0">
              <a:schemeClr val="bg1">
                <a:lumMod val="95000"/>
              </a:schemeClr>
            </a:gs>
            <a:gs pos="100000">
              <a:schemeClr val="accent1">
                <a:lumMod val="20000"/>
                <a:lumOff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1" name="Rectangle 10"/>
          <p:cNvSpPr/>
          <p:nvPr userDrawn="1"/>
        </p:nvSpPr>
        <p:spPr>
          <a:xfrm>
            <a:off x="6507480" y="6019800"/>
            <a:ext cx="2331720" cy="609599"/>
          </a:xfrm>
          <a:prstGeom prst="rect">
            <a:avLst/>
          </a:prstGeom>
          <a:solidFill>
            <a:schemeClr val="bg1">
              <a:lumMod val="95000"/>
            </a:schemeClr>
          </a:solidFill>
          <a:ln>
            <a:solidFill>
              <a:schemeClr val="bg1">
                <a:lumMod val="95000"/>
              </a:schemeClr>
            </a:solidFill>
          </a:ln>
          <a:effectLst>
            <a:softEdge rad="1270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noAutofit/>
          </a:bodyPr>
          <a:lstStyle>
            <a:lvl1pPr>
              <a:defRPr sz="4000" u="none">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1pPr>
            <a:lvl2pPr>
              <a:defRPr sz="20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2pPr>
            <a:lvl3pPr>
              <a:defRPr sz="18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3pPr>
            <a:lvl4pPr>
              <a:defRPr sz="16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4pPr>
            <a:lvl5pPr>
              <a:defRPr sz="16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1pPr>
            <a:lvl2pPr>
              <a:defRPr sz="20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2pPr>
            <a:lvl3pPr>
              <a:defRPr sz="18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3pPr>
            <a:lvl4pPr>
              <a:defRPr sz="16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4pPr>
            <a:lvl5pPr>
              <a:defRPr sz="1600">
                <a:solidFill>
                  <a:schemeClr val="accent1">
                    <a:lumMod val="50000"/>
                  </a:schemeClr>
                </a:solidFill>
                <a:effectLst>
                  <a:outerShdw blurRad="50800" dist="12700" dir="5400000" algn="ctr" rotWithShape="0">
                    <a:srgbClr val="000000">
                      <a:alpha val="43137"/>
                    </a:srgbClr>
                  </a:outerShdw>
                </a:effectLst>
                <a:latin typeface="Cambria" panose="02040503050406030204" pitchFamily="18"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lvl1pPr>
              <a:defRPr>
                <a:latin typeface="Cambria" panose="02040503050406030204" pitchFamily="18" charset="0"/>
              </a:defRPr>
            </a:lvl1pPr>
          </a:lstStyle>
          <a:p>
            <a:fld id="{4C91EE83-BDD7-4CF7-BC72-265C3A808309}" type="datetimeFigureOut">
              <a:rPr lang="en-US" smtClean="0"/>
              <a:pPr/>
              <a:t>9/3/2026</a:t>
            </a:fld>
            <a:endParaRPr lang="en-US" dirty="0"/>
          </a:p>
        </p:txBody>
      </p:sp>
      <p:sp>
        <p:nvSpPr>
          <p:cNvPr id="8" name="Footer Placeholder 7"/>
          <p:cNvSpPr>
            <a:spLocks noGrp="1"/>
          </p:cNvSpPr>
          <p:nvPr>
            <p:ph type="ftr" sz="quarter" idx="11"/>
          </p:nvPr>
        </p:nvSpPr>
        <p:spPr/>
        <p:txBody>
          <a:bodyPr/>
          <a:lstStyle>
            <a:lvl1pPr>
              <a:defRPr>
                <a:latin typeface="Cambria" panose="02040503050406030204" pitchFamily="18" charset="0"/>
              </a:defRPr>
            </a:lvl1pPr>
          </a:lstStyle>
          <a:p>
            <a:endParaRPr lang="en-US" dirty="0"/>
          </a:p>
        </p:txBody>
      </p:sp>
      <p:sp>
        <p:nvSpPr>
          <p:cNvPr id="9" name="Slide Number Placeholder 8"/>
          <p:cNvSpPr>
            <a:spLocks noGrp="1"/>
          </p:cNvSpPr>
          <p:nvPr>
            <p:ph type="sldNum" sz="quarter" idx="12"/>
          </p:nvPr>
        </p:nvSpPr>
        <p:spPr/>
        <p:txBody>
          <a:bodyPr/>
          <a:lstStyle>
            <a:lvl1pPr>
              <a:defRPr>
                <a:latin typeface="Cambria" panose="02040503050406030204" pitchFamily="18" charset="0"/>
              </a:defRPr>
            </a:lvl1pPr>
          </a:lstStyle>
          <a:p>
            <a:fld id="{E4782D10-660B-46C7-9E2E-8B9E26BCFEAE}" type="slidenum">
              <a:rPr lang="en-US" smtClean="0"/>
              <a:pPr/>
              <a:t>‹#›</a:t>
            </a:fld>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53200" y="5964383"/>
            <a:ext cx="2306442" cy="553748"/>
          </a:xfrm>
          <a:prstGeom prst="rect">
            <a:avLst/>
          </a:prstGeom>
        </p:spPr>
      </p:pic>
    </p:spTree>
    <p:extLst>
      <p:ext uri="{BB962C8B-B14F-4D97-AF65-F5344CB8AC3E}">
        <p14:creationId xmlns:p14="http://schemas.microsoft.com/office/powerpoint/2010/main" val="1924419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chemeClr val="bg1">
                <a:lumMod val="95000"/>
              </a:schemeClr>
            </a:gs>
            <a:gs pos="100000">
              <a:schemeClr val="accent1">
                <a:lumMod val="20000"/>
                <a:lumOff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u="none">
                <a:solidFill>
                  <a:schemeClr val="accent1">
                    <a:lumMod val="50000"/>
                  </a:schemeClr>
                </a:solidFill>
                <a:latin typeface="Cambria" panose="02040503050406030204" pitchFamily="18" charset="0"/>
              </a:defRPr>
            </a:lvl1pPr>
          </a:lstStyle>
          <a:p>
            <a:r>
              <a:rPr lang="en-US" dirty="0"/>
              <a:t>CLICK TO EDIT MASTER TITLE STYLE</a:t>
            </a:r>
          </a:p>
        </p:txBody>
      </p:sp>
      <p:sp>
        <p:nvSpPr>
          <p:cNvPr id="3" name="Date Placeholder 2"/>
          <p:cNvSpPr>
            <a:spLocks noGrp="1"/>
          </p:cNvSpPr>
          <p:nvPr>
            <p:ph type="dt" sz="half" idx="10"/>
          </p:nvPr>
        </p:nvSpPr>
        <p:spPr/>
        <p:txBody>
          <a:bodyPr/>
          <a:lstStyle>
            <a:lvl1pPr>
              <a:defRPr>
                <a:latin typeface="Cambria" panose="02040503050406030204" pitchFamily="18" charset="0"/>
              </a:defRPr>
            </a:lvl1pPr>
          </a:lstStyle>
          <a:p>
            <a:fld id="{4C91EE83-BDD7-4CF7-BC72-265C3A808309}" type="datetimeFigureOut">
              <a:rPr lang="en-US" smtClean="0"/>
              <a:pPr/>
              <a:t>9/3/2026</a:t>
            </a:fld>
            <a:endParaRPr lang="en-US" dirty="0"/>
          </a:p>
        </p:txBody>
      </p:sp>
      <p:sp>
        <p:nvSpPr>
          <p:cNvPr id="4" name="Footer Placeholder 3"/>
          <p:cNvSpPr>
            <a:spLocks noGrp="1"/>
          </p:cNvSpPr>
          <p:nvPr>
            <p:ph type="ftr" sz="quarter" idx="11"/>
          </p:nvPr>
        </p:nvSpPr>
        <p:spPr/>
        <p:txBody>
          <a:bodyPr/>
          <a:lstStyle>
            <a:lvl1pPr>
              <a:defRPr>
                <a:latin typeface="Cambria" panose="02040503050406030204" pitchFamily="18" charset="0"/>
              </a:defRPr>
            </a:lvl1pPr>
          </a:lstStyle>
          <a:p>
            <a:endParaRPr lang="en-US" dirty="0"/>
          </a:p>
        </p:txBody>
      </p:sp>
      <p:sp>
        <p:nvSpPr>
          <p:cNvPr id="5" name="Slide Number Placeholder 4"/>
          <p:cNvSpPr>
            <a:spLocks noGrp="1"/>
          </p:cNvSpPr>
          <p:nvPr>
            <p:ph type="sldNum" sz="quarter" idx="12"/>
          </p:nvPr>
        </p:nvSpPr>
        <p:spPr/>
        <p:txBody>
          <a:bodyPr/>
          <a:lstStyle>
            <a:lvl1pPr>
              <a:defRPr>
                <a:latin typeface="Cambria" panose="02040503050406030204" pitchFamily="18" charset="0"/>
              </a:defRPr>
            </a:lvl1pPr>
          </a:lstStyle>
          <a:p>
            <a:fld id="{E4782D10-660B-46C7-9E2E-8B9E26BCFEAE}"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53200" y="5964383"/>
            <a:ext cx="2306442" cy="553748"/>
          </a:xfrm>
          <a:prstGeom prst="rect">
            <a:avLst/>
          </a:prstGeom>
        </p:spPr>
      </p:pic>
    </p:spTree>
    <p:extLst>
      <p:ext uri="{BB962C8B-B14F-4D97-AF65-F5344CB8AC3E}">
        <p14:creationId xmlns:p14="http://schemas.microsoft.com/office/powerpoint/2010/main" val="4180370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gradFill>
          <a:gsLst>
            <a:gs pos="0">
              <a:schemeClr val="bg1">
                <a:lumMod val="95000"/>
              </a:schemeClr>
            </a:gs>
            <a:gs pos="100000">
              <a:schemeClr val="accent1">
                <a:lumMod val="20000"/>
                <a:lumOff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Cambria" panose="02040503050406030204" pitchFamily="18" charset="0"/>
              </a:defRPr>
            </a:lvl1pPr>
          </a:lstStyle>
          <a:p>
            <a:fld id="{4C91EE83-BDD7-4CF7-BC72-265C3A808309}" type="datetimeFigureOut">
              <a:rPr lang="en-US" smtClean="0"/>
              <a:pPr/>
              <a:t>9/3/2026</a:t>
            </a:fld>
            <a:endParaRPr lang="en-US" dirty="0"/>
          </a:p>
        </p:txBody>
      </p:sp>
      <p:sp>
        <p:nvSpPr>
          <p:cNvPr id="3" name="Footer Placeholder 2"/>
          <p:cNvSpPr>
            <a:spLocks noGrp="1"/>
          </p:cNvSpPr>
          <p:nvPr>
            <p:ph type="ftr" sz="quarter" idx="11"/>
          </p:nvPr>
        </p:nvSpPr>
        <p:spPr/>
        <p:txBody>
          <a:bodyPr/>
          <a:lstStyle>
            <a:lvl1pPr>
              <a:defRPr>
                <a:latin typeface="Cambria" panose="02040503050406030204" pitchFamily="18" charset="0"/>
              </a:defRPr>
            </a:lvl1pPr>
          </a:lstStyle>
          <a:p>
            <a:endParaRPr lang="en-US" dirty="0"/>
          </a:p>
        </p:txBody>
      </p:sp>
      <p:sp>
        <p:nvSpPr>
          <p:cNvPr id="4" name="Slide Number Placeholder 3"/>
          <p:cNvSpPr>
            <a:spLocks noGrp="1"/>
          </p:cNvSpPr>
          <p:nvPr>
            <p:ph type="sldNum" sz="quarter" idx="12"/>
          </p:nvPr>
        </p:nvSpPr>
        <p:spPr/>
        <p:txBody>
          <a:bodyPr/>
          <a:lstStyle>
            <a:lvl1pPr>
              <a:defRPr>
                <a:latin typeface="Cambria" panose="02040503050406030204" pitchFamily="18" charset="0"/>
              </a:defRPr>
            </a:lvl1pPr>
          </a:lstStyle>
          <a:p>
            <a:fld id="{E4782D10-660B-46C7-9E2E-8B9E26BCFEAE}"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53200" y="5964383"/>
            <a:ext cx="2306442" cy="553748"/>
          </a:xfrm>
          <a:prstGeom prst="rect">
            <a:avLst/>
          </a:prstGeom>
        </p:spPr>
      </p:pic>
    </p:spTree>
    <p:extLst>
      <p:ext uri="{BB962C8B-B14F-4D97-AF65-F5344CB8AC3E}">
        <p14:creationId xmlns:p14="http://schemas.microsoft.com/office/powerpoint/2010/main" val="3621434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gradFill>
          <a:gsLst>
            <a:gs pos="0">
              <a:schemeClr val="bg1">
                <a:lumMod val="95000"/>
              </a:schemeClr>
            </a:gs>
            <a:gs pos="100000">
              <a:schemeClr val="accent1">
                <a:lumMod val="20000"/>
                <a:lumOff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p:spPr>
        <p:txBody>
          <a:bodyPr anchor="b"/>
          <a:lstStyle>
            <a:lvl1pPr algn="l">
              <a:defRPr sz="2000" b="1">
                <a:latin typeface="Cambria" panose="02040503050406030204" pitchFamily="18"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atin typeface="Cambria" panose="02040503050406030204" pitchFamily="18" charset="0"/>
              </a:defRPr>
            </a:lvl1pPr>
            <a:lvl2pPr>
              <a:defRPr sz="2800">
                <a:latin typeface="Cambria" panose="02040503050406030204" pitchFamily="18" charset="0"/>
              </a:defRPr>
            </a:lvl2pPr>
            <a:lvl3pPr>
              <a:defRPr sz="2400">
                <a:latin typeface="Cambria" panose="02040503050406030204" pitchFamily="18" charset="0"/>
              </a:defRPr>
            </a:lvl3pPr>
            <a:lvl4pPr>
              <a:defRPr sz="2000">
                <a:latin typeface="Cambria" panose="02040503050406030204" pitchFamily="18" charset="0"/>
              </a:defRPr>
            </a:lvl4pPr>
            <a:lvl5pPr>
              <a:defRPr sz="2000">
                <a:latin typeface="Cambria" panose="02040503050406030204" pitchFamily="18"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Cambria" panose="020405030504060302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lvl1pPr>
              <a:defRPr>
                <a:latin typeface="Cambria" panose="02040503050406030204" pitchFamily="18" charset="0"/>
              </a:defRPr>
            </a:lvl1pPr>
          </a:lstStyle>
          <a:p>
            <a:fld id="{4C91EE83-BDD7-4CF7-BC72-265C3A808309}" type="datetimeFigureOut">
              <a:rPr lang="en-US" smtClean="0"/>
              <a:pPr/>
              <a:t>9/3/2026</a:t>
            </a:fld>
            <a:endParaRPr lang="en-US" dirty="0"/>
          </a:p>
        </p:txBody>
      </p:sp>
      <p:sp>
        <p:nvSpPr>
          <p:cNvPr id="6" name="Footer Placeholder 5"/>
          <p:cNvSpPr>
            <a:spLocks noGrp="1"/>
          </p:cNvSpPr>
          <p:nvPr>
            <p:ph type="ftr" sz="quarter" idx="11"/>
          </p:nvPr>
        </p:nvSpPr>
        <p:spPr/>
        <p:txBody>
          <a:bodyPr/>
          <a:lstStyle>
            <a:lvl1pPr>
              <a:defRPr>
                <a:latin typeface="Cambria" panose="02040503050406030204" pitchFamily="18"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Cambria" panose="02040503050406030204" pitchFamily="18" charset="0"/>
              </a:defRPr>
            </a:lvl1pPr>
          </a:lstStyle>
          <a:p>
            <a:fld id="{E4782D10-660B-46C7-9E2E-8B9E26BCFEAE}" type="slidenum">
              <a:rPr lang="en-US" smtClean="0"/>
              <a:pPr/>
              <a:t>‹#›</a:t>
            </a:fld>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53200" y="5964383"/>
            <a:ext cx="2306442" cy="553748"/>
          </a:xfrm>
          <a:prstGeom prst="rect">
            <a:avLst/>
          </a:prstGeom>
        </p:spPr>
      </p:pic>
    </p:spTree>
    <p:extLst>
      <p:ext uri="{BB962C8B-B14F-4D97-AF65-F5344CB8AC3E}">
        <p14:creationId xmlns:p14="http://schemas.microsoft.com/office/powerpoint/2010/main" val="3888093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gradFill>
          <a:gsLst>
            <a:gs pos="0">
              <a:schemeClr val="bg1">
                <a:lumMod val="95000"/>
              </a:schemeClr>
            </a:gs>
            <a:gs pos="100000">
              <a:schemeClr val="accent1">
                <a:lumMod val="20000"/>
                <a:lumOff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p:spPr>
        <p:txBody>
          <a:bodyPr anchor="b"/>
          <a:lstStyle>
            <a:lvl1pPr algn="l">
              <a:defRPr sz="2000" b="1">
                <a:latin typeface="Cambria" panose="02040503050406030204" pitchFamily="18"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atin typeface="Cambria" panose="02040503050406030204" pitchFamily="18"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Cambria" panose="020405030504060302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lvl1pPr>
              <a:defRPr>
                <a:latin typeface="Cambria" panose="02040503050406030204" pitchFamily="18" charset="0"/>
              </a:defRPr>
            </a:lvl1pPr>
          </a:lstStyle>
          <a:p>
            <a:fld id="{4C91EE83-BDD7-4CF7-BC72-265C3A808309}" type="datetimeFigureOut">
              <a:rPr lang="en-US" smtClean="0"/>
              <a:pPr/>
              <a:t>9/3/2026</a:t>
            </a:fld>
            <a:endParaRPr lang="en-US" dirty="0"/>
          </a:p>
        </p:txBody>
      </p:sp>
      <p:sp>
        <p:nvSpPr>
          <p:cNvPr id="6" name="Footer Placeholder 5"/>
          <p:cNvSpPr>
            <a:spLocks noGrp="1"/>
          </p:cNvSpPr>
          <p:nvPr>
            <p:ph type="ftr" sz="quarter" idx="11"/>
          </p:nvPr>
        </p:nvSpPr>
        <p:spPr/>
        <p:txBody>
          <a:bodyPr/>
          <a:lstStyle>
            <a:lvl1pPr>
              <a:defRPr>
                <a:latin typeface="Cambria" panose="02040503050406030204" pitchFamily="18" charset="0"/>
              </a:defRPr>
            </a:lvl1pPr>
          </a:lstStyle>
          <a:p>
            <a:endParaRPr lang="en-US" dirty="0"/>
          </a:p>
        </p:txBody>
      </p:sp>
      <p:sp>
        <p:nvSpPr>
          <p:cNvPr id="7" name="Slide Number Placeholder 6"/>
          <p:cNvSpPr>
            <a:spLocks noGrp="1"/>
          </p:cNvSpPr>
          <p:nvPr>
            <p:ph type="sldNum" sz="quarter" idx="12"/>
          </p:nvPr>
        </p:nvSpPr>
        <p:spPr/>
        <p:txBody>
          <a:bodyPr/>
          <a:lstStyle>
            <a:lvl1pPr>
              <a:defRPr>
                <a:latin typeface="Cambria" panose="02040503050406030204" pitchFamily="18" charset="0"/>
              </a:defRPr>
            </a:lvl1pPr>
          </a:lstStyle>
          <a:p>
            <a:fld id="{E4782D10-660B-46C7-9E2E-8B9E26BCFEAE}" type="slidenum">
              <a:rPr lang="en-US" smtClean="0"/>
              <a:pPr/>
              <a:t>‹#›</a:t>
            </a:fld>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53200" y="5964383"/>
            <a:ext cx="2306442" cy="553748"/>
          </a:xfrm>
          <a:prstGeom prst="rect">
            <a:avLst/>
          </a:prstGeom>
        </p:spPr>
      </p:pic>
    </p:spTree>
    <p:extLst>
      <p:ext uri="{BB962C8B-B14F-4D97-AF65-F5344CB8AC3E}">
        <p14:creationId xmlns:p14="http://schemas.microsoft.com/office/powerpoint/2010/main" val="2693091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91EE83-BDD7-4CF7-BC72-265C3A808309}" type="datetimeFigureOut">
              <a:rPr lang="en-US" smtClean="0"/>
              <a:pPr/>
              <a:t>9/3/2026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782D10-660B-46C7-9E2E-8B9E26BCFEAE}" type="slidenum">
              <a:rPr lang="en-US" smtClean="0"/>
              <a:pPr/>
              <a:t>‹#›</a:t>
            </a:fld>
            <a:endParaRPr lang="en-US" dirty="0"/>
          </a:p>
        </p:txBody>
      </p:sp>
    </p:spTree>
    <p:extLst>
      <p:ext uri="{BB962C8B-B14F-4D97-AF65-F5344CB8AC3E}">
        <p14:creationId xmlns:p14="http://schemas.microsoft.com/office/powerpoint/2010/main" val="337020534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ctr" defTabSz="457200" rtl="0" eaLnBrk="1" latinLnBrk="0" hangingPunct="1">
        <a:spcBef>
          <a:spcPct val="0"/>
        </a:spcBef>
        <a:buNone/>
        <a:defRPr sz="4400" u="sng" kern="1200">
          <a:solidFill>
            <a:schemeClr val="tx1"/>
          </a:solidFill>
          <a:latin typeface="Cambria" panose="02040503050406030204" pitchFamily="18" charset="0"/>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Cambria" panose="02040503050406030204" pitchFamily="18" charset="0"/>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Cambria" panose="02040503050406030204" pitchFamily="18" charset="0"/>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Cambria" panose="02040503050406030204" pitchFamily="18" charset="0"/>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Cambria" panose="02040503050406030204" pitchFamily="18" charset="0"/>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Cambria" panose="02040503050406030204" pitchFamily="18"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_7rNq3Bd-p8" TargetMode="Externa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https://www.youtube.com/embed/Oq7NlR-TX2A" TargetMode="Externa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www.youtube.com/embed/xxSvi6JCCfk" TargetMode="Externa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3192F"/>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724400"/>
            <a:ext cx="6400800" cy="1752600"/>
          </a:xfrm>
        </p:spPr>
        <p:txBody>
          <a:bodyPr/>
          <a:lstStyle/>
          <a:p>
            <a:r>
              <a:rPr lang="en-US" dirty="0"/>
              <a:t>PRE-VISIT LESSON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latin typeface="Cambria"/>
                <a:cs typeface="Cambria"/>
              </a:rPr>
              <a:t>Engagement with Putin Press Conference</a:t>
            </a:r>
            <a:endParaRPr lang="en-US" dirty="0"/>
          </a:p>
        </p:txBody>
      </p:sp>
      <p:pic>
        <p:nvPicPr>
          <p:cNvPr id="3" name="_7rNq3Bd-p8"/>
          <p:cNvPicPr>
            <a:picLocks noRot="1" noChangeAspect="1"/>
          </p:cNvPicPr>
          <p:nvPr>
            <a:videoFile r:link="rId1"/>
          </p:nvPr>
        </p:nvPicPr>
        <p:blipFill>
          <a:blip r:embed="rId4"/>
          <a:stretch>
            <a:fillRect/>
          </a:stretch>
        </p:blipFill>
        <p:spPr>
          <a:xfrm>
            <a:off x="1320800" y="1676400"/>
            <a:ext cx="6502400" cy="3657600"/>
          </a:xfrm>
          <a:prstGeom prst="rect">
            <a:avLst/>
          </a:prstGeom>
        </p:spPr>
      </p:pic>
    </p:spTree>
    <p:extLst>
      <p:ext uri="{BB962C8B-B14F-4D97-AF65-F5344CB8AC3E}">
        <p14:creationId xmlns:p14="http://schemas.microsoft.com/office/powerpoint/2010/main" val="1930568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Health Care Access Press Conference</a:t>
            </a:r>
          </a:p>
        </p:txBody>
      </p:sp>
      <p:pic>
        <p:nvPicPr>
          <p:cNvPr id="4" name="Oq7NlR-TX2A"/>
          <p:cNvPicPr>
            <a:picLocks noRot="1" noChangeAspect="1"/>
          </p:cNvPicPr>
          <p:nvPr>
            <a:videoFile r:link="rId1"/>
          </p:nvPr>
        </p:nvPicPr>
        <p:blipFill>
          <a:blip r:embed="rId4"/>
          <a:stretch>
            <a:fillRect/>
          </a:stretch>
        </p:blipFill>
        <p:spPr>
          <a:xfrm>
            <a:off x="1329267" y="1676400"/>
            <a:ext cx="6502399" cy="3657600"/>
          </a:xfrm>
          <a:prstGeom prst="rect">
            <a:avLst/>
          </a:prstGeom>
        </p:spPr>
      </p:pic>
    </p:spTree>
    <p:extLst>
      <p:ext uri="{BB962C8B-B14F-4D97-AF65-F5344CB8AC3E}">
        <p14:creationId xmlns:p14="http://schemas.microsoft.com/office/powerpoint/2010/main" val="1129303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mbria"/>
                <a:cs typeface="Cambria"/>
              </a:rPr>
              <a:t>TAKE A LOOK</a:t>
            </a:r>
          </a:p>
        </p:txBody>
      </p:sp>
      <p:sp>
        <p:nvSpPr>
          <p:cNvPr id="3" name="Content Placeholder 2"/>
          <p:cNvSpPr>
            <a:spLocks noGrp="1"/>
          </p:cNvSpPr>
          <p:nvPr>
            <p:ph idx="1"/>
          </p:nvPr>
        </p:nvSpPr>
        <p:spPr>
          <a:xfrm>
            <a:off x="457200" y="1828800"/>
            <a:ext cx="8229600" cy="4525963"/>
          </a:xfrm>
        </p:spPr>
        <p:txBody>
          <a:bodyPr>
            <a:normAutofit/>
          </a:bodyPr>
          <a:lstStyle/>
          <a:p>
            <a:pPr marL="514350" indent="-514350">
              <a:buFont typeface="+mj-lt"/>
              <a:buAutoNum type="arabicPeriod"/>
            </a:pPr>
            <a:r>
              <a:rPr lang="en-US" dirty="0">
                <a:latin typeface="Cambria" panose="02040503050406030204" pitchFamily="18" charset="0"/>
              </a:rPr>
              <a:t>How did the press secretary’s tone impact the dialogue with the press?</a:t>
            </a:r>
          </a:p>
          <a:p>
            <a:pPr marL="514350" indent="-514350">
              <a:buFont typeface="+mj-lt"/>
              <a:buAutoNum type="arabicPeriod"/>
            </a:pPr>
            <a:endParaRPr lang="en-US" dirty="0">
              <a:latin typeface="Cambria" panose="02040503050406030204" pitchFamily="18" charset="0"/>
            </a:endParaRPr>
          </a:p>
          <a:p>
            <a:pPr marL="514350" indent="-514350">
              <a:buFont typeface="+mj-lt"/>
              <a:buAutoNum type="arabicPeriod"/>
            </a:pPr>
            <a:r>
              <a:rPr lang="en-US" dirty="0">
                <a:latin typeface="Cambria" panose="02040503050406030204" pitchFamily="18" charset="0"/>
              </a:rPr>
              <a:t>What </a:t>
            </a:r>
            <a:r>
              <a:rPr lang="en-US" dirty="0">
                <a:solidFill>
                  <a:schemeClr val="accent2"/>
                </a:solidFill>
                <a:latin typeface="Cambria" panose="02040503050406030204" pitchFamily="18" charset="0"/>
              </a:rPr>
              <a:t>role</a:t>
            </a:r>
            <a:r>
              <a:rPr lang="en-US" dirty="0">
                <a:latin typeface="Cambria" panose="02040503050406030204" pitchFamily="18" charset="0"/>
              </a:rPr>
              <a:t> does the press play in a democracy? Did you see evidence of this role in the clips you watched?</a:t>
            </a:r>
          </a:p>
          <a:p>
            <a:pPr marL="0" indent="0">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mbria" panose="02040503050406030204" pitchFamily="18" charset="0"/>
              </a:rPr>
              <a:t>WHAT IS A JOURNALIST?</a:t>
            </a:r>
          </a:p>
        </p:txBody>
      </p:sp>
      <p:sp>
        <p:nvSpPr>
          <p:cNvPr id="3" name="Content Placeholder 2"/>
          <p:cNvSpPr>
            <a:spLocks noGrp="1"/>
          </p:cNvSpPr>
          <p:nvPr>
            <p:ph idx="1"/>
          </p:nvPr>
        </p:nvSpPr>
        <p:spPr>
          <a:xfrm>
            <a:off x="457200" y="1524000"/>
            <a:ext cx="8229600" cy="4525963"/>
          </a:xfrm>
        </p:spPr>
        <p:txBody>
          <a:bodyPr/>
          <a:lstStyle/>
          <a:p>
            <a:pPr marL="0" indent="0">
              <a:buNone/>
            </a:pPr>
            <a:r>
              <a:rPr lang="en-US" dirty="0">
                <a:latin typeface="Cambria" panose="02040503050406030204" pitchFamily="18" charset="0"/>
              </a:rPr>
              <a:t>   A journalist is someone who:</a:t>
            </a:r>
            <a:br>
              <a:rPr lang="en-US" dirty="0">
                <a:latin typeface="Cambria" panose="02040503050406030204" pitchFamily="18" charset="0"/>
              </a:rPr>
            </a:br>
            <a:endParaRPr lang="en-US" sz="1600" dirty="0">
              <a:latin typeface="Cambria" panose="02040503050406030204" pitchFamily="18" charset="0"/>
            </a:endParaRPr>
          </a:p>
          <a:p>
            <a:r>
              <a:rPr lang="en-US" dirty="0">
                <a:solidFill>
                  <a:schemeClr val="accent1">
                    <a:lumMod val="75000"/>
                  </a:schemeClr>
                </a:solidFill>
                <a:latin typeface="Cambria" panose="02040503050406030204" pitchFamily="18" charset="0"/>
              </a:rPr>
              <a:t>Investigates,</a:t>
            </a:r>
          </a:p>
          <a:p>
            <a:r>
              <a:rPr lang="en-US" dirty="0">
                <a:solidFill>
                  <a:schemeClr val="accent1">
                    <a:lumMod val="75000"/>
                  </a:schemeClr>
                </a:solidFill>
                <a:latin typeface="Cambria" panose="02040503050406030204" pitchFamily="18" charset="0"/>
              </a:rPr>
              <a:t>Collects, </a:t>
            </a:r>
            <a:br>
              <a:rPr lang="en-US" dirty="0">
                <a:solidFill>
                  <a:schemeClr val="accent1">
                    <a:lumMod val="75000"/>
                  </a:schemeClr>
                </a:solidFill>
                <a:latin typeface="Cambria" panose="02040503050406030204" pitchFamily="18" charset="0"/>
              </a:rPr>
            </a:br>
            <a:r>
              <a:rPr lang="en-US" dirty="0">
                <a:solidFill>
                  <a:schemeClr val="accent1">
                    <a:lumMod val="75000"/>
                  </a:schemeClr>
                </a:solidFill>
                <a:latin typeface="Cambria" panose="02040503050406030204" pitchFamily="18" charset="0"/>
              </a:rPr>
              <a:t>&amp; </a:t>
            </a:r>
          </a:p>
          <a:p>
            <a:r>
              <a:rPr lang="en-US" dirty="0">
                <a:solidFill>
                  <a:schemeClr val="accent1">
                    <a:lumMod val="75000"/>
                  </a:schemeClr>
                </a:solidFill>
                <a:latin typeface="Cambria" panose="02040503050406030204" pitchFamily="18" charset="0"/>
              </a:rPr>
              <a:t>presents </a:t>
            </a:r>
            <a:br>
              <a:rPr lang="en-US" dirty="0">
                <a:latin typeface="Cambria" panose="02040503050406030204" pitchFamily="18" charset="0"/>
              </a:rPr>
            </a:br>
            <a:br>
              <a:rPr lang="en-US" dirty="0">
                <a:latin typeface="Cambria" panose="02040503050406030204" pitchFamily="18" charset="0"/>
              </a:rPr>
            </a:br>
            <a:r>
              <a:rPr lang="en-US" dirty="0">
                <a:latin typeface="Cambria" panose="02040503050406030204" pitchFamily="18" charset="0"/>
              </a:rPr>
              <a:t>information as a news story. </a:t>
            </a:r>
          </a:p>
        </p:txBody>
      </p:sp>
    </p:spTree>
    <p:extLst>
      <p:ext uri="{BB962C8B-B14F-4D97-AF65-F5344CB8AC3E}">
        <p14:creationId xmlns:p14="http://schemas.microsoft.com/office/powerpoint/2010/main" val="3597258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latin typeface="Cambria" panose="02040503050406030204" pitchFamily="18" charset="0"/>
              </a:rPr>
              <a:t>WHERE JOURNALISTS SHARE THEIR STORIES</a:t>
            </a:r>
          </a:p>
        </p:txBody>
      </p:sp>
      <p:sp>
        <p:nvSpPr>
          <p:cNvPr id="3" name="Content Placeholder 2"/>
          <p:cNvSpPr>
            <a:spLocks noGrp="1"/>
          </p:cNvSpPr>
          <p:nvPr>
            <p:ph idx="1"/>
          </p:nvPr>
        </p:nvSpPr>
        <p:spPr>
          <a:xfrm>
            <a:off x="457200" y="2133600"/>
            <a:ext cx="8229600" cy="2971800"/>
          </a:xfrm>
        </p:spPr>
        <p:txBody>
          <a:bodyPr>
            <a:normAutofit/>
          </a:bodyPr>
          <a:lstStyle/>
          <a:p>
            <a:pPr marL="0" indent="0" algn="ctr">
              <a:buNone/>
            </a:pPr>
            <a:r>
              <a:rPr lang="en-US" dirty="0">
                <a:solidFill>
                  <a:schemeClr val="tx2"/>
                </a:solidFill>
                <a:latin typeface="Cambria" panose="02040503050406030204" pitchFamily="18" charset="0"/>
              </a:rPr>
              <a:t>Newspapers, </a:t>
            </a:r>
            <a:r>
              <a:rPr lang="en-US" dirty="0">
                <a:solidFill>
                  <a:schemeClr val="accent2"/>
                </a:solidFill>
                <a:latin typeface="Cambria" panose="02040503050406030204" pitchFamily="18" charset="0"/>
              </a:rPr>
              <a:t>Magazines,</a:t>
            </a:r>
            <a:r>
              <a:rPr lang="en-US" dirty="0"/>
              <a:t> </a:t>
            </a:r>
            <a:r>
              <a:rPr lang="en-US" dirty="0">
                <a:solidFill>
                  <a:schemeClr val="accent6">
                    <a:lumMod val="75000"/>
                  </a:schemeClr>
                </a:solidFill>
                <a:latin typeface="Cambria" panose="02040503050406030204" pitchFamily="18" charset="0"/>
              </a:rPr>
              <a:t>Radio, </a:t>
            </a:r>
            <a:r>
              <a:rPr lang="en-US" dirty="0">
                <a:solidFill>
                  <a:schemeClr val="accent4">
                    <a:lumMod val="50000"/>
                  </a:schemeClr>
                </a:solidFill>
              </a:rPr>
              <a:t>T</a:t>
            </a:r>
            <a:r>
              <a:rPr lang="en-US" dirty="0">
                <a:solidFill>
                  <a:schemeClr val="accent4">
                    <a:lumMod val="50000"/>
                  </a:schemeClr>
                </a:solidFill>
                <a:latin typeface="Cambria" panose="02040503050406030204" pitchFamily="18" charset="0"/>
              </a:rPr>
              <a:t>elevision,</a:t>
            </a:r>
            <a:r>
              <a:rPr lang="en-US" dirty="0">
                <a:latin typeface="Cambria" panose="02040503050406030204" pitchFamily="18" charset="0"/>
              </a:rPr>
              <a:t> </a:t>
            </a:r>
            <a:r>
              <a:rPr lang="en-US" dirty="0">
                <a:solidFill>
                  <a:srgbClr val="00B050"/>
                </a:solidFill>
                <a:latin typeface="Cambria" panose="02040503050406030204" pitchFamily="18" charset="0"/>
              </a:rPr>
              <a:t>The internet, </a:t>
            </a:r>
            <a:r>
              <a:rPr lang="en-US" dirty="0">
                <a:solidFill>
                  <a:schemeClr val="tx1">
                    <a:lumMod val="75000"/>
                    <a:lumOff val="25000"/>
                  </a:schemeClr>
                </a:solidFill>
                <a:latin typeface="Cambria" panose="02040503050406030204" pitchFamily="18" charset="0"/>
              </a:rPr>
              <a:t>and</a:t>
            </a:r>
            <a:r>
              <a:rPr lang="en-US" dirty="0">
                <a:solidFill>
                  <a:srgbClr val="00B050"/>
                </a:solidFill>
                <a:latin typeface="Cambria" panose="02040503050406030204" pitchFamily="18" charset="0"/>
              </a:rPr>
              <a:t> </a:t>
            </a:r>
            <a:r>
              <a:rPr lang="en-US" dirty="0">
                <a:solidFill>
                  <a:srgbClr val="0070C0"/>
                </a:solidFill>
              </a:rPr>
              <a:t>Social Media.</a:t>
            </a:r>
            <a:endParaRPr lang="en-US" sz="2000" dirty="0">
              <a:solidFill>
                <a:srgbClr val="0070C0"/>
              </a:solidFill>
            </a:endParaRPr>
          </a:p>
          <a:p>
            <a:pPr marL="0" indent="0" algn="ctr">
              <a:buNone/>
            </a:pPr>
            <a:endParaRPr lang="en-US" sz="1000" dirty="0">
              <a:latin typeface="Cambria" panose="02040503050406030204" pitchFamily="18" charset="0"/>
            </a:endParaRPr>
          </a:p>
          <a:p>
            <a:pPr marL="0" indent="0" algn="ctr">
              <a:buNone/>
            </a:pPr>
            <a:r>
              <a:rPr lang="en-US" sz="1000" dirty="0">
                <a:latin typeface="Cambria" panose="02040503050406030204" pitchFamily="18" charset="0"/>
              </a:rPr>
              <a:t> </a:t>
            </a:r>
            <a:r>
              <a:rPr lang="en-US" dirty="0">
                <a:latin typeface="Cambria" panose="02040503050406030204" pitchFamily="18" charset="0"/>
              </a:rPr>
              <a:t>Journalists are relied upon to present news  </a:t>
            </a:r>
            <a:r>
              <a:rPr lang="en-US" b="1" dirty="0">
                <a:latin typeface="Cambria" panose="02040503050406030204" pitchFamily="18" charset="0"/>
              </a:rPr>
              <a:t>accurately, and without bias.</a:t>
            </a:r>
          </a:p>
        </p:txBody>
      </p:sp>
    </p:spTree>
    <p:extLst>
      <p:ext uri="{BB962C8B-B14F-4D97-AF65-F5344CB8AC3E}">
        <p14:creationId xmlns:p14="http://schemas.microsoft.com/office/powerpoint/2010/main" val="850762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latin typeface="Cambria" panose="02040503050406030204" pitchFamily="18" charset="0"/>
              </a:rPr>
              <a:t>WHAT ARE SOME EXAMPLES OF SOURCES?</a:t>
            </a:r>
          </a:p>
        </p:txBody>
      </p:sp>
      <p:sp>
        <p:nvSpPr>
          <p:cNvPr id="3" name="Content Placeholder 2"/>
          <p:cNvSpPr>
            <a:spLocks noGrp="1"/>
          </p:cNvSpPr>
          <p:nvPr>
            <p:ph idx="1"/>
          </p:nvPr>
        </p:nvSpPr>
        <p:spPr>
          <a:xfrm>
            <a:off x="1524000" y="2366011"/>
            <a:ext cx="3200400" cy="2842260"/>
          </a:xfrm>
        </p:spPr>
        <p:txBody>
          <a:bodyPr>
            <a:normAutofit/>
          </a:bodyPr>
          <a:lstStyle/>
          <a:p>
            <a:r>
              <a:rPr lang="en-US" dirty="0">
                <a:solidFill>
                  <a:schemeClr val="accent1">
                    <a:lumMod val="75000"/>
                  </a:schemeClr>
                </a:solidFill>
                <a:latin typeface="Cambria" panose="02040503050406030204" pitchFamily="18" charset="0"/>
              </a:rPr>
              <a:t>People</a:t>
            </a:r>
          </a:p>
          <a:p>
            <a:r>
              <a:rPr lang="en-US" dirty="0">
                <a:solidFill>
                  <a:schemeClr val="accent1">
                    <a:lumMod val="75000"/>
                  </a:schemeClr>
                </a:solidFill>
                <a:latin typeface="Cambria" panose="02040503050406030204" pitchFamily="18" charset="0"/>
              </a:rPr>
              <a:t>Letters</a:t>
            </a:r>
          </a:p>
          <a:p>
            <a:r>
              <a:rPr lang="en-US" dirty="0">
                <a:solidFill>
                  <a:schemeClr val="accent1">
                    <a:lumMod val="75000"/>
                  </a:schemeClr>
                </a:solidFill>
                <a:latin typeface="Cambria" panose="02040503050406030204" pitchFamily="18" charset="0"/>
              </a:rPr>
              <a:t>Books</a:t>
            </a:r>
          </a:p>
          <a:p>
            <a:r>
              <a:rPr lang="en-US" dirty="0">
                <a:solidFill>
                  <a:schemeClr val="accent1">
                    <a:lumMod val="75000"/>
                  </a:schemeClr>
                </a:solidFill>
                <a:latin typeface="Cambria" panose="02040503050406030204" pitchFamily="18" charset="0"/>
              </a:rPr>
              <a:t>Files</a:t>
            </a:r>
          </a:p>
        </p:txBody>
      </p:sp>
      <p:sp>
        <p:nvSpPr>
          <p:cNvPr id="4" name="Content Placeholder 2"/>
          <p:cNvSpPr txBox="1">
            <a:spLocks/>
          </p:cNvSpPr>
          <p:nvPr/>
        </p:nvSpPr>
        <p:spPr>
          <a:xfrm>
            <a:off x="4724400" y="2362200"/>
            <a:ext cx="3657600" cy="33528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rgbClr val="0C2A4E"/>
                </a:solidFill>
                <a:effectLst>
                  <a:outerShdw blurRad="50800" dist="12700" dir="5400000" algn="ctr" rotWithShape="0">
                    <a:srgbClr val="000000">
                      <a:alpha val="43137"/>
                    </a:srgbClr>
                  </a:outerShdw>
                </a:effectLst>
                <a:latin typeface="Cambria" panose="02040503050406030204" pitchFamily="18" charset="0"/>
                <a:ea typeface="+mn-ea"/>
                <a:cs typeface="+mn-cs"/>
              </a:defRPr>
            </a:lvl1pPr>
            <a:lvl2pPr marL="742950" indent="-285750" algn="l" defTabSz="457200" rtl="0" eaLnBrk="1" latinLnBrk="0" hangingPunct="1">
              <a:spcBef>
                <a:spcPct val="20000"/>
              </a:spcBef>
              <a:buFont typeface="Arial"/>
              <a:buChar char="–"/>
              <a:defRPr sz="2800" kern="1200">
                <a:solidFill>
                  <a:srgbClr val="0C2A4E"/>
                </a:solidFill>
                <a:effectLst>
                  <a:outerShdw blurRad="50800" dist="12700" dir="5400000" algn="ctr" rotWithShape="0">
                    <a:srgbClr val="000000">
                      <a:alpha val="43137"/>
                    </a:srgbClr>
                  </a:outerShdw>
                </a:effectLst>
                <a:latin typeface="Cambria" panose="02040503050406030204" pitchFamily="18" charset="0"/>
                <a:ea typeface="+mn-ea"/>
                <a:cs typeface="+mn-cs"/>
              </a:defRPr>
            </a:lvl2pPr>
            <a:lvl3pPr marL="1143000" indent="-228600" algn="l" defTabSz="457200" rtl="0" eaLnBrk="1" latinLnBrk="0" hangingPunct="1">
              <a:spcBef>
                <a:spcPct val="20000"/>
              </a:spcBef>
              <a:buFont typeface="Arial"/>
              <a:buChar char="•"/>
              <a:defRPr sz="2400" kern="1200">
                <a:solidFill>
                  <a:srgbClr val="0C2A4E"/>
                </a:solidFill>
                <a:effectLst>
                  <a:outerShdw blurRad="50800" dist="12700" dir="5400000" algn="ctr" rotWithShape="0">
                    <a:srgbClr val="000000">
                      <a:alpha val="43137"/>
                    </a:srgbClr>
                  </a:outerShdw>
                </a:effectLst>
                <a:latin typeface="Cambria" panose="02040503050406030204" pitchFamily="18" charset="0"/>
                <a:ea typeface="+mn-ea"/>
                <a:cs typeface="+mn-cs"/>
              </a:defRPr>
            </a:lvl3pPr>
            <a:lvl4pPr marL="1600200" indent="-228600" algn="l" defTabSz="457200" rtl="0" eaLnBrk="1" latinLnBrk="0" hangingPunct="1">
              <a:spcBef>
                <a:spcPct val="20000"/>
              </a:spcBef>
              <a:buFont typeface="Arial"/>
              <a:buChar char="–"/>
              <a:defRPr sz="2000" kern="1200">
                <a:solidFill>
                  <a:srgbClr val="0C2A4E"/>
                </a:solidFill>
                <a:effectLst>
                  <a:outerShdw blurRad="50800" dist="12700" dir="5400000" algn="ctr" rotWithShape="0">
                    <a:srgbClr val="000000">
                      <a:alpha val="43137"/>
                    </a:srgbClr>
                  </a:outerShdw>
                </a:effectLst>
                <a:latin typeface="Cambria" panose="02040503050406030204" pitchFamily="18" charset="0"/>
                <a:ea typeface="+mn-ea"/>
                <a:cs typeface="+mn-cs"/>
              </a:defRPr>
            </a:lvl4pPr>
            <a:lvl5pPr marL="2057400" indent="-228600" algn="l" defTabSz="457200" rtl="0" eaLnBrk="1" latinLnBrk="0" hangingPunct="1">
              <a:spcBef>
                <a:spcPct val="20000"/>
              </a:spcBef>
              <a:buFont typeface="Arial"/>
              <a:buChar char="»"/>
              <a:defRPr sz="2000" kern="1200">
                <a:solidFill>
                  <a:srgbClr val="0C2A4E"/>
                </a:solidFill>
                <a:effectLst>
                  <a:outerShdw blurRad="50800" dist="12700" dir="5400000" algn="ctr" rotWithShape="0">
                    <a:srgbClr val="000000">
                      <a:alpha val="43137"/>
                    </a:srgbClr>
                  </a:outerShdw>
                </a:effectLst>
                <a:latin typeface="Cambria" panose="02040503050406030204" pitchFamily="18"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solidFill>
                  <a:schemeClr val="accent1">
                    <a:lumMod val="75000"/>
                  </a:schemeClr>
                </a:solidFill>
              </a:rPr>
              <a:t>Films</a:t>
            </a:r>
          </a:p>
          <a:p>
            <a:r>
              <a:rPr lang="en-US" dirty="0">
                <a:solidFill>
                  <a:schemeClr val="accent1">
                    <a:lumMod val="75000"/>
                  </a:schemeClr>
                </a:solidFill>
              </a:rPr>
              <a:t>Tapes</a:t>
            </a:r>
          </a:p>
          <a:p>
            <a:r>
              <a:rPr lang="en-US" dirty="0">
                <a:solidFill>
                  <a:schemeClr val="accent1">
                    <a:lumMod val="75000"/>
                  </a:schemeClr>
                </a:solidFill>
              </a:rPr>
              <a:t>The Internet</a:t>
            </a:r>
          </a:p>
          <a:p>
            <a:r>
              <a:rPr lang="en-US" dirty="0">
                <a:solidFill>
                  <a:schemeClr val="accent1">
                    <a:lumMod val="75000"/>
                  </a:schemeClr>
                </a:solidFill>
              </a:rPr>
              <a:t>Social media</a:t>
            </a:r>
          </a:p>
        </p:txBody>
      </p:sp>
    </p:spTree>
    <p:extLst>
      <p:ext uri="{BB962C8B-B14F-4D97-AF65-F5344CB8AC3E}">
        <p14:creationId xmlns:p14="http://schemas.microsoft.com/office/powerpoint/2010/main" val="2184380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latin typeface="Cambria" panose="02040503050406030204" pitchFamily="18" charset="0"/>
              </a:rPr>
              <a:t>ACCURACY</a:t>
            </a:r>
          </a:p>
        </p:txBody>
      </p:sp>
      <p:sp>
        <p:nvSpPr>
          <p:cNvPr id="3" name="Content Placeholder 2"/>
          <p:cNvSpPr>
            <a:spLocks noGrp="1"/>
          </p:cNvSpPr>
          <p:nvPr>
            <p:ph idx="1"/>
          </p:nvPr>
        </p:nvSpPr>
        <p:spPr>
          <a:xfrm>
            <a:off x="457200" y="1524000"/>
            <a:ext cx="8229600" cy="4419599"/>
          </a:xfrm>
        </p:spPr>
        <p:txBody>
          <a:bodyPr>
            <a:normAutofit fontScale="55000" lnSpcReduction="20000"/>
          </a:bodyPr>
          <a:lstStyle/>
          <a:p>
            <a:pPr marL="0" indent="0" algn="ctr">
              <a:buNone/>
            </a:pPr>
            <a:r>
              <a:rPr lang="en-US" sz="3800" dirty="0">
                <a:latin typeface="Cambria" panose="02040503050406030204" pitchFamily="18" charset="0"/>
              </a:rPr>
              <a:t>Your reputation as a journalist is based on the truthfulness of your stories.  </a:t>
            </a:r>
          </a:p>
          <a:p>
            <a:pPr marL="0" indent="0">
              <a:buNone/>
            </a:pPr>
            <a:endParaRPr lang="en-US" dirty="0">
              <a:latin typeface="Cambria" panose="02040503050406030204" pitchFamily="18" charset="0"/>
            </a:endParaRPr>
          </a:p>
          <a:p>
            <a:pPr marL="0" indent="0" algn="ctr">
              <a:buNone/>
            </a:pPr>
            <a:r>
              <a:rPr lang="en-US" sz="5100" b="1" dirty="0">
                <a:latin typeface="Cambria" panose="02040503050406030204" pitchFamily="18" charset="0"/>
              </a:rPr>
              <a:t>Get the facts right!</a:t>
            </a:r>
          </a:p>
          <a:p>
            <a:pPr marL="0" indent="0">
              <a:buNone/>
            </a:pPr>
            <a:endParaRPr lang="en-US" dirty="0">
              <a:latin typeface="Cambria" panose="02040503050406030204" pitchFamily="18" charset="0"/>
            </a:endParaRPr>
          </a:p>
          <a:p>
            <a:pPr lvl="1" algn="ctr"/>
            <a:r>
              <a:rPr lang="en-US" sz="3900" dirty="0">
                <a:solidFill>
                  <a:srgbClr val="C00000"/>
                </a:solidFill>
                <a:latin typeface="Cambria" panose="02040503050406030204" pitchFamily="18" charset="0"/>
              </a:rPr>
              <a:t>A Reliable source </a:t>
            </a:r>
            <a:r>
              <a:rPr lang="en-US" sz="3900" dirty="0">
                <a:latin typeface="Cambria" panose="02040503050406030204" pitchFamily="18" charset="0"/>
              </a:rPr>
              <a:t>– provides verified information.</a:t>
            </a:r>
          </a:p>
          <a:p>
            <a:pPr marL="57150" indent="0" algn="ctr">
              <a:buNone/>
            </a:pPr>
            <a:r>
              <a:rPr lang="en-US" sz="3900" b="1" dirty="0">
                <a:latin typeface="Cambria" panose="02040503050406030204" pitchFamily="18" charset="0"/>
              </a:rPr>
              <a:t>Accuracy Level – </a:t>
            </a:r>
            <a:r>
              <a:rPr lang="en-US" sz="3900" b="1" dirty="0">
                <a:solidFill>
                  <a:srgbClr val="C00000"/>
                </a:solidFill>
                <a:latin typeface="Cambria" panose="02040503050406030204" pitchFamily="18" charset="0"/>
              </a:rPr>
              <a:t>HIGH</a:t>
            </a:r>
          </a:p>
          <a:p>
            <a:pPr marL="400050" lvl="1" indent="0" algn="ctr">
              <a:buNone/>
            </a:pPr>
            <a:endParaRPr lang="en-US" sz="3900" dirty="0">
              <a:solidFill>
                <a:srgbClr val="C00000"/>
              </a:solidFill>
              <a:latin typeface="Cambria" panose="02040503050406030204" pitchFamily="18" charset="0"/>
            </a:endParaRPr>
          </a:p>
          <a:p>
            <a:pPr marL="0" indent="0" algn="ctr">
              <a:buNone/>
            </a:pPr>
            <a:r>
              <a:rPr lang="en-US" sz="3900" dirty="0">
                <a:solidFill>
                  <a:srgbClr val="7030A0"/>
                </a:solidFill>
                <a:latin typeface="Cambria" panose="02040503050406030204" pitchFamily="18" charset="0"/>
              </a:rPr>
              <a:t> – A Useful source </a:t>
            </a:r>
            <a:r>
              <a:rPr lang="en-US" sz="3900" dirty="0">
                <a:latin typeface="Cambria" panose="02040503050406030204" pitchFamily="18" charset="0"/>
              </a:rPr>
              <a:t>– provides often accurate information. </a:t>
            </a:r>
          </a:p>
          <a:p>
            <a:pPr marL="0" indent="0" algn="ctr">
              <a:buNone/>
            </a:pPr>
            <a:r>
              <a:rPr lang="en-US" sz="3900" b="1" dirty="0">
                <a:latin typeface="Cambria" panose="02040503050406030204" pitchFamily="18" charset="0"/>
              </a:rPr>
              <a:t>Accuracy Level – </a:t>
            </a:r>
            <a:r>
              <a:rPr lang="en-US" sz="3900" b="1" dirty="0">
                <a:solidFill>
                  <a:srgbClr val="7030A0"/>
                </a:solidFill>
                <a:latin typeface="Cambria" panose="02040503050406030204" pitchFamily="18" charset="0"/>
              </a:rPr>
              <a:t>MODERATE</a:t>
            </a:r>
          </a:p>
          <a:p>
            <a:pPr marL="400050" lvl="1" indent="0" algn="ctr">
              <a:buNone/>
            </a:pPr>
            <a:endParaRPr lang="en-US" sz="3900" dirty="0">
              <a:solidFill>
                <a:srgbClr val="7030A0"/>
              </a:solidFill>
              <a:latin typeface="Cambria" panose="02040503050406030204" pitchFamily="18" charset="0"/>
            </a:endParaRPr>
          </a:p>
          <a:p>
            <a:pPr lvl="1" algn="ctr"/>
            <a:r>
              <a:rPr lang="en-US" sz="3900" dirty="0">
                <a:solidFill>
                  <a:srgbClr val="00B050"/>
                </a:solidFill>
                <a:latin typeface="Cambria" panose="02040503050406030204" pitchFamily="18" charset="0"/>
              </a:rPr>
              <a:t>A Hardly trusted source </a:t>
            </a:r>
            <a:r>
              <a:rPr lang="en-US" sz="3900" dirty="0">
                <a:latin typeface="Cambria" panose="02040503050406030204" pitchFamily="18" charset="0"/>
              </a:rPr>
              <a:t>– provides mostly inaccurate, likely biased information.</a:t>
            </a:r>
          </a:p>
          <a:p>
            <a:pPr marL="57150" indent="0" algn="ctr">
              <a:buNone/>
            </a:pPr>
            <a:r>
              <a:rPr lang="en-US" sz="3900" b="1" dirty="0">
                <a:latin typeface="Cambria" panose="02040503050406030204" pitchFamily="18" charset="0"/>
              </a:rPr>
              <a:t>Accuracy Level - </a:t>
            </a:r>
            <a:r>
              <a:rPr lang="en-US" sz="3900" b="1" dirty="0">
                <a:solidFill>
                  <a:srgbClr val="00B050"/>
                </a:solidFill>
                <a:latin typeface="Cambria" panose="02040503050406030204" pitchFamily="18" charset="0"/>
              </a:rPr>
              <a:t>LOW</a:t>
            </a:r>
          </a:p>
        </p:txBody>
      </p:sp>
    </p:spTree>
    <p:extLst>
      <p:ext uri="{BB962C8B-B14F-4D97-AF65-F5344CB8AC3E}">
        <p14:creationId xmlns:p14="http://schemas.microsoft.com/office/powerpoint/2010/main" val="2582712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Cambria" panose="02040503050406030204" pitchFamily="18" charset="0"/>
              </a:rPr>
              <a:t>TRUST BUT VERIFY</a:t>
            </a:r>
          </a:p>
        </p:txBody>
      </p:sp>
      <p:sp>
        <p:nvSpPr>
          <p:cNvPr id="3" name="Content Placeholder 2"/>
          <p:cNvSpPr>
            <a:spLocks noGrp="1"/>
          </p:cNvSpPr>
          <p:nvPr>
            <p:ph idx="1"/>
          </p:nvPr>
        </p:nvSpPr>
        <p:spPr>
          <a:xfrm>
            <a:off x="457200" y="1524001"/>
            <a:ext cx="8229600" cy="3962399"/>
          </a:xfrm>
        </p:spPr>
        <p:txBody>
          <a:bodyPr>
            <a:normAutofit lnSpcReduction="10000"/>
          </a:bodyPr>
          <a:lstStyle/>
          <a:p>
            <a:pPr marL="0" indent="0">
              <a:buNone/>
            </a:pPr>
            <a:r>
              <a:rPr lang="en-US" dirty="0">
                <a:latin typeface="Cambria" panose="02040503050406030204" pitchFamily="18" charset="0"/>
              </a:rPr>
              <a:t>Always have at least two </a:t>
            </a:r>
            <a:r>
              <a:rPr lang="en-US" dirty="0">
                <a:solidFill>
                  <a:schemeClr val="accent2"/>
                </a:solidFill>
                <a:latin typeface="Cambria" panose="02040503050406030204" pitchFamily="18" charset="0"/>
              </a:rPr>
              <a:t>sources</a:t>
            </a:r>
            <a:r>
              <a:rPr lang="en-US" dirty="0">
                <a:latin typeface="Cambria" panose="02040503050406030204" pitchFamily="18" charset="0"/>
              </a:rPr>
              <a:t> to back up any information you share with the public and have someone you know and trust edit – read over – your work!</a:t>
            </a:r>
          </a:p>
          <a:p>
            <a:pPr marL="0" indent="0">
              <a:buNone/>
            </a:pPr>
            <a:endParaRPr lang="en-US" dirty="0">
              <a:latin typeface="Cambria" panose="02040503050406030204" pitchFamily="18" charset="0"/>
            </a:endParaRPr>
          </a:p>
          <a:p>
            <a:pPr marL="0" indent="0">
              <a:buNone/>
            </a:pPr>
            <a:r>
              <a:rPr lang="en-US" dirty="0">
                <a:latin typeface="Cambria" panose="02040503050406030204" pitchFamily="18" charset="0"/>
              </a:rPr>
              <a:t>Remember – As a journalist your job depends on your ability to investigate, collect and share accurate (truthful) and timely information. </a:t>
            </a:r>
          </a:p>
        </p:txBody>
      </p:sp>
    </p:spTree>
    <p:extLst>
      <p:ext uri="{BB962C8B-B14F-4D97-AF65-F5344CB8AC3E}">
        <p14:creationId xmlns:p14="http://schemas.microsoft.com/office/powerpoint/2010/main" val="945256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38100" dir="2700000" algn="tl" rotWithShape="0">
              <a:prstClr val="black">
                <a:alpha val="40000"/>
              </a:prstClr>
            </a:outerShdw>
          </a:effectLst>
        </p:spPr>
        <p:txBody>
          <a:bodyPr/>
          <a:lstStyle/>
          <a:p>
            <a:r>
              <a:rPr lang="en-US" b="0" u="none" dirty="0">
                <a:solidFill>
                  <a:schemeClr val="bg1">
                    <a:lumMod val="85000"/>
                  </a:schemeClr>
                </a:solidFill>
                <a:ea typeface="Cambria Math" panose="02040503050406030204" pitchFamily="18" charset="0"/>
                <a:cs typeface="Times New Roman" panose="02020603050405020304" pitchFamily="18" charset="0"/>
              </a:rPr>
              <a:t>Know your role!</a:t>
            </a:r>
            <a:endParaRPr lang="en-US" u="none" dirty="0">
              <a:solidFill>
                <a:schemeClr val="bg1">
                  <a:lumMod val="85000"/>
                </a:schemeClr>
              </a:solidFill>
            </a:endParaRPr>
          </a:p>
        </p:txBody>
      </p:sp>
      <p:sp>
        <p:nvSpPr>
          <p:cNvPr id="3" name="Text Placeholder 2"/>
          <p:cNvSpPr>
            <a:spLocks noGrp="1"/>
          </p:cNvSpPr>
          <p:nvPr>
            <p:ph type="body" idx="1"/>
          </p:nvPr>
        </p:nvSpPr>
        <p:spPr>
          <a:effectLst>
            <a:outerShdw blurRad="50800" dist="38100" dir="2700000" algn="tl" rotWithShape="0">
              <a:prstClr val="black">
                <a:alpha val="40000"/>
              </a:prstClr>
            </a:outerShdw>
          </a:effectLst>
        </p:spPr>
        <p:txBody>
          <a:bodyPr/>
          <a:lstStyle/>
          <a:p>
            <a:r>
              <a:rPr lang="en-US" dirty="0">
                <a:latin typeface="Cambria" panose="02040503050406030204" pitchFamily="18" charset="0"/>
              </a:rPr>
              <a:t>What is your </a:t>
            </a:r>
            <a:r>
              <a:rPr lang="en-US" dirty="0"/>
              <a:t>role</a:t>
            </a:r>
            <a:r>
              <a:rPr lang="en-US" dirty="0">
                <a:latin typeface="Cambria" panose="02040503050406030204" pitchFamily="18" charset="0"/>
              </a:rPr>
              <a:t> in the Situatio</a:t>
            </a:r>
            <a:r>
              <a:rPr lang="en-US" dirty="0"/>
              <a:t>n Room Experience</a:t>
            </a:r>
            <a:r>
              <a:rPr lang="en-US" dirty="0">
                <a:latin typeface="Cambria" panose="02040503050406030204" pitchFamily="18" charset="0"/>
              </a:rPr>
              <a:t>?</a:t>
            </a:r>
          </a:p>
        </p:txBody>
      </p:sp>
    </p:spTree>
    <p:extLst>
      <p:ext uri="{BB962C8B-B14F-4D97-AF65-F5344CB8AC3E}">
        <p14:creationId xmlns:p14="http://schemas.microsoft.com/office/powerpoint/2010/main" val="1995834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mbria" panose="02040503050406030204" pitchFamily="18" charset="0"/>
              </a:rPr>
              <a:t>ON YOUR OWN…</a:t>
            </a:r>
          </a:p>
        </p:txBody>
      </p:sp>
      <p:sp>
        <p:nvSpPr>
          <p:cNvPr id="3" name="Content Placeholder 2"/>
          <p:cNvSpPr>
            <a:spLocks noGrp="1"/>
          </p:cNvSpPr>
          <p:nvPr>
            <p:ph idx="1"/>
          </p:nvPr>
        </p:nvSpPr>
        <p:spPr>
          <a:xfrm>
            <a:off x="457200" y="1417638"/>
            <a:ext cx="8229600" cy="4525963"/>
          </a:xfrm>
        </p:spPr>
        <p:txBody>
          <a:bodyPr/>
          <a:lstStyle/>
          <a:p>
            <a:pPr marL="0" indent="0">
              <a:buNone/>
            </a:pPr>
            <a:r>
              <a:rPr lang="en-US" dirty="0">
                <a:latin typeface="Cambria" panose="02040503050406030204" pitchFamily="18" charset="0"/>
              </a:rPr>
              <a:t>Read the description of your </a:t>
            </a:r>
            <a:r>
              <a:rPr lang="en-US" dirty="0">
                <a:solidFill>
                  <a:schemeClr val="accent2"/>
                </a:solidFill>
                <a:latin typeface="Cambria" panose="02040503050406030204" pitchFamily="18" charset="0"/>
              </a:rPr>
              <a:t>role</a:t>
            </a:r>
            <a:r>
              <a:rPr lang="en-US" dirty="0">
                <a:latin typeface="Cambria" panose="02040503050406030204" pitchFamily="18" charset="0"/>
              </a:rPr>
              <a:t>. Answer the following questions:</a:t>
            </a:r>
          </a:p>
          <a:p>
            <a:pPr marL="0" indent="0">
              <a:buNone/>
            </a:pPr>
            <a:endParaRPr lang="en-US" dirty="0">
              <a:latin typeface="Cambria" panose="02040503050406030204" pitchFamily="18" charset="0"/>
            </a:endParaRPr>
          </a:p>
          <a:p>
            <a:pPr>
              <a:buFontTx/>
              <a:buChar char="-"/>
            </a:pPr>
            <a:r>
              <a:rPr lang="en-US" dirty="0">
                <a:solidFill>
                  <a:schemeClr val="accent1">
                    <a:lumMod val="75000"/>
                  </a:schemeClr>
                </a:solidFill>
                <a:latin typeface="Cambria" panose="02040503050406030204" pitchFamily="18" charset="0"/>
              </a:rPr>
              <a:t>What is your role?</a:t>
            </a:r>
          </a:p>
          <a:p>
            <a:pPr>
              <a:buFontTx/>
              <a:buChar char="-"/>
            </a:pPr>
            <a:r>
              <a:rPr lang="en-US" dirty="0">
                <a:solidFill>
                  <a:schemeClr val="accent1">
                    <a:lumMod val="75000"/>
                  </a:schemeClr>
                </a:solidFill>
                <a:latin typeface="Cambria" panose="02040503050406030204" pitchFamily="18" charset="0"/>
              </a:rPr>
              <a:t>What responsibilities does the job include?</a:t>
            </a:r>
          </a:p>
          <a:p>
            <a:pPr>
              <a:buFontTx/>
              <a:buChar char="-"/>
            </a:pPr>
            <a:r>
              <a:rPr lang="en-US" dirty="0">
                <a:solidFill>
                  <a:schemeClr val="accent1">
                    <a:lumMod val="75000"/>
                  </a:schemeClr>
                </a:solidFill>
                <a:latin typeface="Cambria" panose="02040503050406030204" pitchFamily="18" charset="0"/>
              </a:rPr>
              <a:t>What makes this job exciting and important?</a:t>
            </a:r>
          </a:p>
        </p:txBody>
      </p:sp>
    </p:spTree>
    <p:extLst>
      <p:ext uri="{BB962C8B-B14F-4D97-AF65-F5344CB8AC3E}">
        <p14:creationId xmlns:p14="http://schemas.microsoft.com/office/powerpoint/2010/main" val="3938642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3192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38100" dir="2700000" algn="tl" rotWithShape="0">
              <a:prstClr val="black">
                <a:alpha val="40000"/>
              </a:prstClr>
            </a:outerShdw>
          </a:effectLst>
        </p:spPr>
        <p:txBody>
          <a:bodyPr/>
          <a:lstStyle/>
          <a:p>
            <a:r>
              <a:rPr lang="en-US" b="0" u="none" dirty="0">
                <a:solidFill>
                  <a:schemeClr val="bg1">
                    <a:lumMod val="85000"/>
                  </a:schemeClr>
                </a:solidFill>
                <a:ea typeface="Cambria Math" panose="02040503050406030204" pitchFamily="18" charset="0"/>
                <a:cs typeface="Times New Roman" panose="02020603050405020304" pitchFamily="18" charset="0"/>
              </a:rPr>
              <a:t>Making the tough call</a:t>
            </a:r>
            <a:endParaRPr lang="en-US" u="none" dirty="0">
              <a:solidFill>
                <a:schemeClr val="bg1">
                  <a:lumMod val="85000"/>
                </a:schemeClr>
              </a:solidFill>
            </a:endParaRPr>
          </a:p>
        </p:txBody>
      </p:sp>
      <p:sp>
        <p:nvSpPr>
          <p:cNvPr id="3" name="Text Placeholder 2"/>
          <p:cNvSpPr>
            <a:spLocks noGrp="1"/>
          </p:cNvSpPr>
          <p:nvPr>
            <p:ph type="body" idx="1"/>
          </p:nvPr>
        </p:nvSpPr>
        <p:spPr>
          <a:effectLst>
            <a:outerShdw blurRad="50800" dist="38100" dir="2700000" algn="tl" rotWithShape="0">
              <a:prstClr val="black">
                <a:alpha val="40000"/>
              </a:prstClr>
            </a:outerShdw>
          </a:effectLst>
        </p:spPr>
        <p:txBody>
          <a:bodyPr/>
          <a:lstStyle/>
          <a:p>
            <a:r>
              <a:rPr lang="en-US" dirty="0">
                <a:latin typeface="Cambria" panose="02040503050406030204" pitchFamily="18" charset="0"/>
              </a:rPr>
              <a:t>How does the President make major decisions?</a:t>
            </a:r>
          </a:p>
        </p:txBody>
      </p:sp>
    </p:spTree>
    <p:extLst>
      <p:ext uri="{BB962C8B-B14F-4D97-AF65-F5344CB8AC3E}">
        <p14:creationId xmlns:p14="http://schemas.microsoft.com/office/powerpoint/2010/main" val="3040002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mbria" panose="02040503050406030204" pitchFamily="18" charset="0"/>
              </a:rPr>
              <a:t>SHARE WITH THE CLASS…</a:t>
            </a:r>
          </a:p>
        </p:txBody>
      </p:sp>
      <p:sp>
        <p:nvSpPr>
          <p:cNvPr id="3" name="Content Placeholder 2"/>
          <p:cNvSpPr>
            <a:spLocks noGrp="1"/>
          </p:cNvSpPr>
          <p:nvPr>
            <p:ph idx="1"/>
          </p:nvPr>
        </p:nvSpPr>
        <p:spPr>
          <a:xfrm>
            <a:off x="457200" y="2209800"/>
            <a:ext cx="8229600" cy="4525963"/>
          </a:xfrm>
        </p:spPr>
        <p:txBody>
          <a:bodyPr/>
          <a:lstStyle/>
          <a:p>
            <a:pPr>
              <a:buNone/>
            </a:pPr>
            <a:r>
              <a:rPr lang="en-US" dirty="0">
                <a:solidFill>
                  <a:schemeClr val="accent1">
                    <a:lumMod val="75000"/>
                  </a:schemeClr>
                </a:solidFill>
              </a:rPr>
              <a:t>-	</a:t>
            </a:r>
            <a:r>
              <a:rPr lang="en-US" dirty="0">
                <a:solidFill>
                  <a:schemeClr val="accent1">
                    <a:lumMod val="75000"/>
                  </a:schemeClr>
                </a:solidFill>
                <a:latin typeface="Cambria" panose="02040503050406030204" pitchFamily="18" charset="0"/>
              </a:rPr>
              <a:t>What is your role?</a:t>
            </a:r>
          </a:p>
          <a:p>
            <a:pPr>
              <a:buNone/>
            </a:pPr>
            <a:r>
              <a:rPr lang="en-US" dirty="0">
                <a:solidFill>
                  <a:schemeClr val="accent1">
                    <a:lumMod val="75000"/>
                  </a:schemeClr>
                </a:solidFill>
                <a:latin typeface="Cambria" panose="02040503050406030204" pitchFamily="18" charset="0"/>
              </a:rPr>
              <a:t>-	What responsibilities does your job include?</a:t>
            </a:r>
          </a:p>
          <a:p>
            <a:pPr>
              <a:buNone/>
            </a:pPr>
            <a:r>
              <a:rPr lang="en-US" dirty="0">
                <a:solidFill>
                  <a:schemeClr val="accent1">
                    <a:lumMod val="75000"/>
                  </a:schemeClr>
                </a:solidFill>
                <a:latin typeface="Cambria" panose="02040503050406030204" pitchFamily="18" charset="0"/>
              </a:rPr>
              <a:t>-	What makes this job exciting and important?</a:t>
            </a:r>
          </a:p>
        </p:txBody>
      </p:sp>
    </p:spTree>
    <p:extLst>
      <p:ext uri="{BB962C8B-B14F-4D97-AF65-F5344CB8AC3E}">
        <p14:creationId xmlns:p14="http://schemas.microsoft.com/office/powerpoint/2010/main" val="4165506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514600"/>
            <a:ext cx="8229600" cy="4525963"/>
          </a:xfrm>
        </p:spPr>
        <p:txBody>
          <a:bodyPr>
            <a:normAutofit/>
          </a:bodyPr>
          <a:lstStyle/>
          <a:p>
            <a:pPr algn="ctr">
              <a:buNone/>
            </a:pPr>
            <a:r>
              <a:rPr lang="en-US" sz="4400" dirty="0">
                <a:latin typeface="Cambria"/>
                <a:cs typeface="Cambria"/>
              </a:rPr>
              <a:t>Who helps the President of the United States make </a:t>
            </a:r>
            <a:r>
              <a:rPr lang="en-US" sz="4400" dirty="0">
                <a:solidFill>
                  <a:schemeClr val="accent2"/>
                </a:solidFill>
                <a:latin typeface="Cambria"/>
                <a:cs typeface="Cambria"/>
              </a:rPr>
              <a:t>decisions</a:t>
            </a:r>
            <a:r>
              <a:rPr lang="en-US" sz="4400" dirty="0">
                <a:latin typeface="Cambria"/>
                <a:cs typeface="Cambria"/>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softEdge rad="12700"/>
          </a:effectLst>
        </p:spPr>
        <p:txBody>
          <a:bodyPr>
            <a:noAutofit/>
          </a:bodyPr>
          <a:lstStyle/>
          <a:p>
            <a:r>
              <a:rPr lang="en-US" sz="4000" u="none" dirty="0">
                <a:solidFill>
                  <a:schemeClr val="tx2">
                    <a:lumMod val="75000"/>
                  </a:schemeClr>
                </a:solidFill>
                <a:effectLst>
                  <a:outerShdw blurRad="50800" dist="12700" dir="5400000" algn="ctr" rotWithShape="0">
                    <a:srgbClr val="000000">
                      <a:alpha val="43137"/>
                    </a:srgbClr>
                  </a:outerShdw>
                </a:effectLst>
                <a:latin typeface="Cambria" panose="02040503050406030204" pitchFamily="18" charset="0"/>
                <a:cs typeface="Cambria"/>
              </a:rPr>
              <a:t>INSIDE THE PRESIDENT’S CABINET</a:t>
            </a:r>
          </a:p>
        </p:txBody>
      </p:sp>
      <p:pic>
        <p:nvPicPr>
          <p:cNvPr id="5" name="xxSvi6JCCfk"/>
          <p:cNvPicPr>
            <a:picLocks noRot="1" noChangeAspect="1"/>
          </p:cNvPicPr>
          <p:nvPr>
            <a:videoFile r:link="rId1"/>
          </p:nvPr>
        </p:nvPicPr>
        <p:blipFill>
          <a:blip r:embed="rId4"/>
          <a:stretch>
            <a:fillRect/>
          </a:stretch>
        </p:blipFill>
        <p:spPr>
          <a:xfrm>
            <a:off x="1193800" y="1676400"/>
            <a:ext cx="6756400" cy="3800475"/>
          </a:xfrm>
          <a:prstGeom prst="rect">
            <a:avLst/>
          </a:prstGeom>
        </p:spPr>
      </p:pic>
    </p:spTree>
    <p:extLst>
      <p:ext uri="{BB962C8B-B14F-4D97-AF65-F5344CB8AC3E}">
        <p14:creationId xmlns:p14="http://schemas.microsoft.com/office/powerpoint/2010/main" val="2081067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860" y="-16871"/>
            <a:ext cx="4572000" cy="639762"/>
          </a:xfrm>
        </p:spPr>
        <p:txBody>
          <a:bodyPr>
            <a:normAutofit/>
          </a:bodyPr>
          <a:lstStyle/>
          <a:p>
            <a:pPr algn="ctr"/>
            <a:r>
              <a:rPr lang="en-US" sz="2000" dirty="0">
                <a:latin typeface="Cambria" panose="02040503050406030204" pitchFamily="18" charset="0"/>
              </a:rPr>
              <a:t>PRESIDENT REAGAN’S CABINET 1981</a:t>
            </a:r>
          </a:p>
        </p:txBody>
      </p:sp>
      <p:sp>
        <p:nvSpPr>
          <p:cNvPr id="4" name="Content Placeholder 3"/>
          <p:cNvSpPr>
            <a:spLocks noGrp="1"/>
          </p:cNvSpPr>
          <p:nvPr>
            <p:ph sz="half" idx="2"/>
          </p:nvPr>
        </p:nvSpPr>
        <p:spPr>
          <a:xfrm>
            <a:off x="152400" y="673413"/>
            <a:ext cx="4410740" cy="5955988"/>
          </a:xfrm>
        </p:spPr>
        <p:txBody>
          <a:bodyPr>
            <a:noAutofit/>
          </a:bodyPr>
          <a:lstStyle/>
          <a:p>
            <a:r>
              <a:rPr lang="en-US" sz="1400" dirty="0">
                <a:latin typeface="Cambria" panose="02040503050406030204" pitchFamily="18" charset="0"/>
              </a:rPr>
              <a:t>Secretary of State - </a:t>
            </a:r>
            <a:r>
              <a:rPr lang="en-US" sz="1400" b="1" dirty="0">
                <a:latin typeface="Cambria" panose="02040503050406030204" pitchFamily="18" charset="0"/>
              </a:rPr>
              <a:t>Alexander M. Haig, Jr</a:t>
            </a:r>
            <a:r>
              <a:rPr lang="en-US" sz="1400" dirty="0">
                <a:latin typeface="Cambria" panose="02040503050406030204" pitchFamily="18" charset="0"/>
              </a:rPr>
              <a:t>.</a:t>
            </a:r>
          </a:p>
          <a:p>
            <a:r>
              <a:rPr lang="en-US" sz="1400" dirty="0">
                <a:latin typeface="Cambria" panose="02040503050406030204" pitchFamily="18" charset="0"/>
              </a:rPr>
              <a:t>Secretary of Treasury - </a:t>
            </a:r>
            <a:r>
              <a:rPr lang="en-US" sz="1400" b="1" dirty="0">
                <a:latin typeface="Cambria" panose="02040503050406030204" pitchFamily="18" charset="0"/>
              </a:rPr>
              <a:t>Donald T. Regan</a:t>
            </a:r>
          </a:p>
          <a:p>
            <a:r>
              <a:rPr lang="en-US" sz="1400" dirty="0">
                <a:latin typeface="Cambria" panose="02040503050406030204" pitchFamily="18" charset="0"/>
              </a:rPr>
              <a:t>Secretary of Defense - </a:t>
            </a:r>
            <a:r>
              <a:rPr lang="en-US" sz="1400" b="1" dirty="0">
                <a:latin typeface="Cambria" panose="02040503050406030204" pitchFamily="18" charset="0"/>
              </a:rPr>
              <a:t>Caspar W. Weinberger</a:t>
            </a:r>
          </a:p>
          <a:p>
            <a:r>
              <a:rPr lang="en-US" sz="1400" dirty="0">
                <a:latin typeface="Cambria" panose="02040503050406030204" pitchFamily="18" charset="0"/>
              </a:rPr>
              <a:t>Attorney General- </a:t>
            </a:r>
            <a:r>
              <a:rPr lang="en-US" sz="1400" b="1" dirty="0">
                <a:latin typeface="Cambria" panose="02040503050406030204" pitchFamily="18" charset="0"/>
              </a:rPr>
              <a:t>William French Smith</a:t>
            </a:r>
          </a:p>
          <a:p>
            <a:r>
              <a:rPr lang="en-US" sz="1400" dirty="0">
                <a:latin typeface="Cambria" panose="02040503050406030204" pitchFamily="18" charset="0"/>
              </a:rPr>
              <a:t>Secretary of Interior - </a:t>
            </a:r>
            <a:r>
              <a:rPr lang="en-US" sz="1400" b="1" dirty="0">
                <a:latin typeface="Cambria" panose="02040503050406030204" pitchFamily="18" charset="0"/>
              </a:rPr>
              <a:t>James G. Watt</a:t>
            </a:r>
          </a:p>
          <a:p>
            <a:r>
              <a:rPr lang="en-US" sz="1400" dirty="0">
                <a:latin typeface="Cambria" panose="02040503050406030204" pitchFamily="18" charset="0"/>
              </a:rPr>
              <a:t>Secretary of Agriculture - </a:t>
            </a:r>
            <a:r>
              <a:rPr lang="en-US" sz="1400" b="1" dirty="0">
                <a:latin typeface="Cambria" panose="02040503050406030204" pitchFamily="18" charset="0"/>
              </a:rPr>
              <a:t>John R. Block</a:t>
            </a:r>
          </a:p>
          <a:p>
            <a:r>
              <a:rPr lang="en-US" sz="1400" dirty="0">
                <a:latin typeface="Cambria" panose="02040503050406030204" pitchFamily="18" charset="0"/>
              </a:rPr>
              <a:t>Secretary of Commerce - </a:t>
            </a:r>
            <a:r>
              <a:rPr lang="en-US" sz="1400" b="1" dirty="0">
                <a:latin typeface="Cambria" panose="02040503050406030204" pitchFamily="18" charset="0"/>
              </a:rPr>
              <a:t>Malcolm Baldrige</a:t>
            </a:r>
          </a:p>
          <a:p>
            <a:r>
              <a:rPr lang="en-US" sz="1400" dirty="0">
                <a:latin typeface="Cambria" panose="02040503050406030204" pitchFamily="18" charset="0"/>
              </a:rPr>
              <a:t>Secretary of Labor - </a:t>
            </a:r>
            <a:r>
              <a:rPr lang="en-US" sz="1400" b="1" dirty="0">
                <a:latin typeface="Cambria" panose="02040503050406030204" pitchFamily="18" charset="0"/>
              </a:rPr>
              <a:t>Raymond J. Donovan</a:t>
            </a:r>
          </a:p>
          <a:p>
            <a:r>
              <a:rPr lang="en-US" sz="1400" dirty="0">
                <a:latin typeface="Cambria" panose="02040503050406030204" pitchFamily="18" charset="0"/>
              </a:rPr>
              <a:t>Secretary of Health and Human Services - </a:t>
            </a:r>
            <a:r>
              <a:rPr lang="en-US" sz="1400" b="1" dirty="0">
                <a:latin typeface="Cambria" panose="02040503050406030204" pitchFamily="18" charset="0"/>
              </a:rPr>
              <a:t>Richard S. Schweiker</a:t>
            </a:r>
          </a:p>
          <a:p>
            <a:r>
              <a:rPr lang="en-US" sz="1400" dirty="0">
                <a:latin typeface="Cambria" panose="02040503050406030204" pitchFamily="18" charset="0"/>
              </a:rPr>
              <a:t>Secretary of Housing and Urban Development - </a:t>
            </a:r>
            <a:r>
              <a:rPr lang="en-US" sz="1400" b="1" dirty="0">
                <a:latin typeface="Cambria" panose="02040503050406030204" pitchFamily="18" charset="0"/>
              </a:rPr>
              <a:t>Samuel R. Pierce, Jr.</a:t>
            </a:r>
          </a:p>
          <a:p>
            <a:r>
              <a:rPr lang="en-US" sz="1400" dirty="0">
                <a:latin typeface="Cambria" panose="02040503050406030204" pitchFamily="18" charset="0"/>
              </a:rPr>
              <a:t>Secretary of Transportation - </a:t>
            </a:r>
            <a:r>
              <a:rPr lang="en-US" sz="1400" b="1" dirty="0">
                <a:latin typeface="Cambria" panose="02040503050406030204" pitchFamily="18" charset="0"/>
              </a:rPr>
              <a:t>Andrew L. Lewis, Jr.</a:t>
            </a:r>
          </a:p>
          <a:p>
            <a:r>
              <a:rPr lang="en-US" sz="1400" dirty="0">
                <a:latin typeface="Cambria" panose="02040503050406030204" pitchFamily="18" charset="0"/>
              </a:rPr>
              <a:t>Secretary of Energy - </a:t>
            </a:r>
            <a:r>
              <a:rPr lang="en-US" sz="1400" b="1" dirty="0">
                <a:latin typeface="Cambria" panose="02040503050406030204" pitchFamily="18" charset="0"/>
              </a:rPr>
              <a:t>James B. Edwards</a:t>
            </a:r>
          </a:p>
          <a:p>
            <a:r>
              <a:rPr lang="en-US" sz="1400" dirty="0">
                <a:latin typeface="Cambria" panose="02040503050406030204" pitchFamily="18" charset="0"/>
              </a:rPr>
              <a:t>Secretary of Education - </a:t>
            </a:r>
            <a:r>
              <a:rPr lang="en-US" sz="1400" b="1" dirty="0">
                <a:latin typeface="Cambria" panose="02040503050406030204" pitchFamily="18" charset="0"/>
              </a:rPr>
              <a:t>T. H. Bell </a:t>
            </a:r>
          </a:p>
        </p:txBody>
      </p:sp>
      <p:sp>
        <p:nvSpPr>
          <p:cNvPr id="5" name="Text Placeholder 4"/>
          <p:cNvSpPr>
            <a:spLocks noGrp="1"/>
          </p:cNvSpPr>
          <p:nvPr>
            <p:ph type="body" sz="quarter" idx="3"/>
          </p:nvPr>
        </p:nvSpPr>
        <p:spPr>
          <a:xfrm>
            <a:off x="4563140" y="5298"/>
            <a:ext cx="4607441" cy="639762"/>
          </a:xfrm>
        </p:spPr>
        <p:txBody>
          <a:bodyPr>
            <a:normAutofit/>
          </a:bodyPr>
          <a:lstStyle/>
          <a:p>
            <a:pPr algn="ctr"/>
            <a:r>
              <a:rPr lang="en-US" sz="2000" dirty="0">
                <a:latin typeface="Cambria" panose="02040503050406030204" pitchFamily="18" charset="0"/>
              </a:rPr>
              <a:t>PRESIDENT OBAMA’S CABINET 2015</a:t>
            </a:r>
          </a:p>
        </p:txBody>
      </p:sp>
      <p:sp>
        <p:nvSpPr>
          <p:cNvPr id="6" name="Content Placeholder 5"/>
          <p:cNvSpPr>
            <a:spLocks noGrp="1"/>
          </p:cNvSpPr>
          <p:nvPr>
            <p:ph sz="quarter" idx="4"/>
          </p:nvPr>
        </p:nvSpPr>
        <p:spPr>
          <a:xfrm>
            <a:off x="4572000" y="622891"/>
            <a:ext cx="4343400" cy="6006509"/>
          </a:xfrm>
        </p:spPr>
        <p:txBody>
          <a:bodyPr>
            <a:noAutofit/>
          </a:bodyPr>
          <a:lstStyle/>
          <a:p>
            <a:pPr fontAlgn="base"/>
            <a:r>
              <a:rPr lang="en-US" sz="1400" dirty="0">
                <a:latin typeface="Cambria" panose="02040503050406030204" pitchFamily="18" charset="0"/>
              </a:rPr>
              <a:t>Vice President of the United States - </a:t>
            </a:r>
            <a:r>
              <a:rPr lang="en-US" sz="1400" b="1" dirty="0">
                <a:latin typeface="Cambria" panose="02040503050406030204" pitchFamily="18" charset="0"/>
              </a:rPr>
              <a:t>Joseph R. Biden</a:t>
            </a:r>
          </a:p>
          <a:p>
            <a:pPr fontAlgn="base"/>
            <a:r>
              <a:rPr lang="en-US" sz="1400" dirty="0">
                <a:latin typeface="Cambria" panose="02040503050406030204" pitchFamily="18" charset="0"/>
              </a:rPr>
              <a:t>Secretary of State - </a:t>
            </a:r>
            <a:r>
              <a:rPr lang="en-US" sz="1400" b="1" dirty="0">
                <a:latin typeface="Cambria" panose="02040503050406030204" pitchFamily="18" charset="0"/>
              </a:rPr>
              <a:t>John Kerry</a:t>
            </a:r>
          </a:p>
          <a:p>
            <a:pPr fontAlgn="base"/>
            <a:r>
              <a:rPr lang="en-US" sz="1400" dirty="0">
                <a:latin typeface="Cambria" panose="02040503050406030204" pitchFamily="18" charset="0"/>
              </a:rPr>
              <a:t>Secretary of Treasury - </a:t>
            </a:r>
            <a:r>
              <a:rPr lang="en-US" sz="1400" b="1" dirty="0">
                <a:latin typeface="Cambria" panose="02040503050406030204" pitchFamily="18" charset="0"/>
              </a:rPr>
              <a:t>Jack Lew</a:t>
            </a:r>
          </a:p>
          <a:p>
            <a:pPr fontAlgn="base"/>
            <a:r>
              <a:rPr lang="en-US" sz="1400" dirty="0">
                <a:latin typeface="Cambria" panose="02040503050406030204" pitchFamily="18" charset="0"/>
              </a:rPr>
              <a:t>Secretary of Defense - </a:t>
            </a:r>
            <a:r>
              <a:rPr lang="en-US" sz="1400" b="1" dirty="0">
                <a:latin typeface="Cambria" panose="02040503050406030204" pitchFamily="18" charset="0"/>
              </a:rPr>
              <a:t>Secretary Ashton Carter</a:t>
            </a:r>
          </a:p>
          <a:p>
            <a:pPr fontAlgn="base"/>
            <a:r>
              <a:rPr lang="en-US" sz="1400" dirty="0">
                <a:latin typeface="Cambria" panose="02040503050406030204" pitchFamily="18" charset="0"/>
              </a:rPr>
              <a:t>Attorney General - </a:t>
            </a:r>
            <a:r>
              <a:rPr lang="en-US" sz="1400" b="1" dirty="0">
                <a:latin typeface="Cambria" panose="02040503050406030204" pitchFamily="18" charset="0"/>
              </a:rPr>
              <a:t>Loretta E. Lynch</a:t>
            </a:r>
          </a:p>
          <a:p>
            <a:pPr fontAlgn="base"/>
            <a:r>
              <a:rPr lang="en-US" sz="1400" dirty="0">
                <a:latin typeface="Cambria" panose="02040503050406030204" pitchFamily="18" charset="0"/>
              </a:rPr>
              <a:t>Secretary of Interior - </a:t>
            </a:r>
            <a:r>
              <a:rPr lang="en-US" sz="1400" b="1" dirty="0">
                <a:latin typeface="Cambria" panose="02040503050406030204" pitchFamily="18" charset="0"/>
              </a:rPr>
              <a:t>Sally Jewell</a:t>
            </a:r>
          </a:p>
          <a:p>
            <a:pPr fontAlgn="base"/>
            <a:r>
              <a:rPr lang="en-US" sz="1400" dirty="0">
                <a:latin typeface="Cambria" panose="02040503050406030204" pitchFamily="18" charset="0"/>
              </a:rPr>
              <a:t>Secretary of Agriculture - </a:t>
            </a:r>
            <a:r>
              <a:rPr lang="en-US" sz="1400" b="1" dirty="0">
                <a:latin typeface="Cambria" panose="02040503050406030204" pitchFamily="18" charset="0"/>
              </a:rPr>
              <a:t>Secretary Thomas J. Vilsack</a:t>
            </a:r>
          </a:p>
          <a:p>
            <a:pPr fontAlgn="base"/>
            <a:r>
              <a:rPr lang="en-US" sz="1400" dirty="0">
                <a:latin typeface="Cambria" panose="02040503050406030204" pitchFamily="18" charset="0"/>
              </a:rPr>
              <a:t>Secretary of Commerce - </a:t>
            </a:r>
            <a:r>
              <a:rPr lang="en-US" sz="1400" b="1" dirty="0">
                <a:latin typeface="Cambria" panose="02040503050406030204" pitchFamily="18" charset="0"/>
              </a:rPr>
              <a:t>Secretary Penny Pritzker</a:t>
            </a:r>
          </a:p>
          <a:p>
            <a:pPr fontAlgn="base"/>
            <a:r>
              <a:rPr lang="en-US" sz="1400" dirty="0">
                <a:latin typeface="Cambria" panose="02040503050406030204" pitchFamily="18" charset="0"/>
              </a:rPr>
              <a:t>Secretary of Labor - </a:t>
            </a:r>
            <a:r>
              <a:rPr lang="en-US" sz="1400" b="1" dirty="0">
                <a:latin typeface="Cambria" panose="02040503050406030204" pitchFamily="18" charset="0"/>
              </a:rPr>
              <a:t>Secretary Thomas E. Perez</a:t>
            </a:r>
          </a:p>
          <a:p>
            <a:pPr fontAlgn="base"/>
            <a:r>
              <a:rPr lang="en-US" sz="1400" dirty="0">
                <a:latin typeface="Cambria" panose="02040503050406030204" pitchFamily="18" charset="0"/>
              </a:rPr>
              <a:t>Secretary of Health and Human Services - </a:t>
            </a:r>
            <a:r>
              <a:rPr lang="en-US" sz="1400" b="1" dirty="0">
                <a:latin typeface="Cambria" panose="02040503050406030204" pitchFamily="18" charset="0"/>
              </a:rPr>
              <a:t>Sylvia Mathews Burwell</a:t>
            </a:r>
          </a:p>
          <a:p>
            <a:pPr fontAlgn="base"/>
            <a:r>
              <a:rPr lang="en-US" sz="1400" dirty="0">
                <a:latin typeface="Cambria" panose="02040503050406030204" pitchFamily="18" charset="0"/>
              </a:rPr>
              <a:t>Secretary of Housing and Urban Development - </a:t>
            </a:r>
            <a:r>
              <a:rPr lang="en-US" sz="1400" b="1" dirty="0">
                <a:latin typeface="Cambria" panose="02040503050406030204" pitchFamily="18" charset="0"/>
              </a:rPr>
              <a:t>Julián Castro</a:t>
            </a:r>
          </a:p>
          <a:p>
            <a:pPr fontAlgn="base"/>
            <a:r>
              <a:rPr lang="en-US" sz="1400" dirty="0">
                <a:latin typeface="Cambria" panose="02040503050406030204" pitchFamily="18" charset="0"/>
              </a:rPr>
              <a:t>Secretary of Transportation - </a:t>
            </a:r>
            <a:r>
              <a:rPr lang="en-US" sz="1400" b="1" dirty="0">
                <a:latin typeface="Cambria" panose="02040503050406030204" pitchFamily="18" charset="0"/>
              </a:rPr>
              <a:t>Anthony Foxx</a:t>
            </a:r>
          </a:p>
          <a:p>
            <a:pPr fontAlgn="base"/>
            <a:r>
              <a:rPr lang="en-US" sz="1400" dirty="0">
                <a:latin typeface="Cambria" panose="02040503050406030204" pitchFamily="18" charset="0"/>
              </a:rPr>
              <a:t>Secretary of Energy - </a:t>
            </a:r>
            <a:r>
              <a:rPr lang="en-US" sz="1400" b="1" dirty="0">
                <a:latin typeface="Cambria" panose="02040503050406030204" pitchFamily="18" charset="0"/>
              </a:rPr>
              <a:t>Ernest Moniz</a:t>
            </a:r>
          </a:p>
          <a:p>
            <a:pPr fontAlgn="base"/>
            <a:r>
              <a:rPr lang="en-US" sz="1400" dirty="0">
                <a:latin typeface="Cambria" panose="02040503050406030204" pitchFamily="18" charset="0"/>
              </a:rPr>
              <a:t>Secretary of Education - </a:t>
            </a:r>
            <a:r>
              <a:rPr lang="en-US" sz="1400" b="1" dirty="0">
                <a:latin typeface="Cambria" panose="02040503050406030204" pitchFamily="18" charset="0"/>
              </a:rPr>
              <a:t>John King</a:t>
            </a:r>
          </a:p>
          <a:p>
            <a:pPr fontAlgn="base"/>
            <a:r>
              <a:rPr lang="en-US" sz="1400" dirty="0">
                <a:latin typeface="Cambria" panose="02040503050406030204" pitchFamily="18" charset="0"/>
              </a:rPr>
              <a:t>Secretary of Veteran Affairs - </a:t>
            </a:r>
            <a:r>
              <a:rPr lang="en-US" sz="1400" b="1" dirty="0">
                <a:latin typeface="Cambria" panose="02040503050406030204" pitchFamily="18" charset="0"/>
              </a:rPr>
              <a:t>Robert McDonald </a:t>
            </a:r>
          </a:p>
          <a:p>
            <a:pPr fontAlgn="base"/>
            <a:r>
              <a:rPr lang="en-US" sz="1400" dirty="0">
                <a:latin typeface="Cambria" panose="02040503050406030204" pitchFamily="18" charset="0"/>
              </a:rPr>
              <a:t>Secretary of Homeland Security - </a:t>
            </a:r>
            <a:r>
              <a:rPr lang="en-US" sz="1400" b="1" dirty="0">
                <a:latin typeface="Cambria" panose="02040503050406030204" pitchFamily="18" charset="0"/>
              </a:rPr>
              <a:t>Jeh Johnson</a:t>
            </a:r>
            <a:br>
              <a:rPr lang="en-US" sz="1400" b="1" dirty="0">
                <a:latin typeface="Cambria" panose="02040503050406030204" pitchFamily="18" charset="0"/>
              </a:rPr>
            </a:br>
            <a:endParaRPr lang="en-US" sz="1400" b="1" dirty="0">
              <a:latin typeface="Cambria" panose="02040503050406030204" pitchFamily="18" charset="0"/>
            </a:endParaRPr>
          </a:p>
          <a:p>
            <a:endParaRPr lang="en-US" sz="1450" dirty="0"/>
          </a:p>
          <a:p>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3600" dirty="0">
                <a:latin typeface="Cambria"/>
                <a:cs typeface="Cambria"/>
              </a:rPr>
              <a:t>EXECUTIVE OFFICE OF THE PRESIDENT</a:t>
            </a:r>
          </a:p>
        </p:txBody>
      </p:sp>
      <p:sp>
        <p:nvSpPr>
          <p:cNvPr id="10" name="Content Placeholder 9"/>
          <p:cNvSpPr>
            <a:spLocks noGrp="1"/>
          </p:cNvSpPr>
          <p:nvPr>
            <p:ph idx="1"/>
          </p:nvPr>
        </p:nvSpPr>
        <p:spPr>
          <a:xfrm>
            <a:off x="457200" y="1417638"/>
            <a:ext cx="8229600" cy="1401762"/>
          </a:xfrm>
        </p:spPr>
        <p:txBody>
          <a:bodyPr>
            <a:normAutofit fontScale="47500" lnSpcReduction="20000"/>
          </a:bodyPr>
          <a:lstStyle/>
          <a:p>
            <a:pPr marL="0" indent="0" fontAlgn="base">
              <a:buNone/>
            </a:pPr>
            <a:r>
              <a:rPr lang="en-US" sz="5200" dirty="0">
                <a:latin typeface="Cambria" panose="02040503050406030204" pitchFamily="18" charset="0"/>
              </a:rPr>
              <a:t>Aside from the Cabinet, the </a:t>
            </a:r>
            <a:r>
              <a:rPr lang="en-US" sz="5200" dirty="0">
                <a:solidFill>
                  <a:schemeClr val="accent2"/>
                </a:solidFill>
                <a:latin typeface="Cambria" panose="02040503050406030204" pitchFamily="18" charset="0"/>
              </a:rPr>
              <a:t>Executive Office of the President</a:t>
            </a:r>
            <a:r>
              <a:rPr lang="en-US" sz="5200" dirty="0">
                <a:latin typeface="Cambria" panose="02040503050406030204" pitchFamily="18" charset="0"/>
              </a:rPr>
              <a:t> (</a:t>
            </a:r>
            <a:r>
              <a:rPr lang="en-US" sz="5200" dirty="0">
                <a:solidFill>
                  <a:schemeClr val="accent2"/>
                </a:solidFill>
                <a:latin typeface="Cambria" panose="02040503050406030204" pitchFamily="18" charset="0"/>
              </a:rPr>
              <a:t>EOP</a:t>
            </a:r>
            <a:r>
              <a:rPr lang="en-US" sz="5200" dirty="0">
                <a:latin typeface="Cambria" panose="02040503050406030204" pitchFamily="18" charset="0"/>
              </a:rPr>
              <a:t>) is another body of advisors and assistants to the president. This includes the Chief of Staff and th</a:t>
            </a:r>
            <a:r>
              <a:rPr lang="en-US" sz="5200" dirty="0"/>
              <a:t>e National Security Council.</a:t>
            </a:r>
            <a:endParaRPr lang="en-US" sz="5200" dirty="0">
              <a:latin typeface="Cambria" panose="020405030504060302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358307474"/>
              </p:ext>
            </p:extLst>
          </p:nvPr>
        </p:nvGraphicFramePr>
        <p:xfrm>
          <a:off x="952500" y="2971800"/>
          <a:ext cx="7239000" cy="259080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3574815">
                  <a:extLst>
                    <a:ext uri="{9D8B030D-6E8A-4147-A177-3AD203B41FA5}">
                      <a16:colId xmlns:a16="http://schemas.microsoft.com/office/drawing/2014/main" val="857723960"/>
                    </a:ext>
                  </a:extLst>
                </a:gridCol>
                <a:gridCol w="3664185">
                  <a:extLst>
                    <a:ext uri="{9D8B030D-6E8A-4147-A177-3AD203B41FA5}">
                      <a16:colId xmlns:a16="http://schemas.microsoft.com/office/drawing/2014/main" val="3416469444"/>
                    </a:ext>
                  </a:extLst>
                </a:gridCol>
              </a:tblGrid>
              <a:tr h="473554">
                <a:tc>
                  <a:txBody>
                    <a:bodyPr/>
                    <a:lstStyle/>
                    <a:p>
                      <a:r>
                        <a:rPr lang="en-US" dirty="0">
                          <a:solidFill>
                            <a:schemeClr val="bg1">
                              <a:lumMod val="95000"/>
                            </a:schemeClr>
                          </a:solidFill>
                          <a:latin typeface="Cambria" panose="02040503050406030204" pitchFamily="18" charset="0"/>
                        </a:rPr>
                        <a:t>Cabinet</a:t>
                      </a:r>
                    </a:p>
                  </a:txBody>
                  <a:tcPr/>
                </a:tc>
                <a:tc>
                  <a:txBody>
                    <a:bodyPr/>
                    <a:lstStyle/>
                    <a:p>
                      <a:r>
                        <a:rPr lang="en-US" dirty="0">
                          <a:solidFill>
                            <a:schemeClr val="bg1">
                              <a:lumMod val="95000"/>
                            </a:schemeClr>
                          </a:solidFill>
                          <a:latin typeface="Cambria" panose="02040503050406030204" pitchFamily="18" charset="0"/>
                        </a:rPr>
                        <a:t>EOP</a:t>
                      </a:r>
                    </a:p>
                  </a:txBody>
                  <a:tcPr/>
                </a:tc>
                <a:extLst>
                  <a:ext uri="{0D108BD9-81ED-4DB2-BD59-A6C34878D82A}">
                    <a16:rowId xmlns:a16="http://schemas.microsoft.com/office/drawing/2014/main" val="1610364169"/>
                  </a:ext>
                </a:extLst>
              </a:tr>
              <a:tr h="2117246">
                <a:tc>
                  <a:txBody>
                    <a:bodyPr/>
                    <a:lstStyle/>
                    <a:p>
                      <a:r>
                        <a:rPr lang="en-US" baseline="0" dirty="0">
                          <a:solidFill>
                            <a:schemeClr val="tx2">
                              <a:lumMod val="50000"/>
                            </a:schemeClr>
                          </a:solidFill>
                          <a:latin typeface="Cambria" panose="02040503050406030204" pitchFamily="18" charset="0"/>
                        </a:rPr>
                        <a:t>- Appointed by the President,                                                         then confirmed by the Senate</a:t>
                      </a:r>
                    </a:p>
                    <a:p>
                      <a:pPr marL="285750" indent="-285750">
                        <a:buFontTx/>
                        <a:buChar char="-"/>
                      </a:pPr>
                      <a:r>
                        <a:rPr lang="en-US" baseline="0" dirty="0">
                          <a:solidFill>
                            <a:schemeClr val="tx2">
                              <a:lumMod val="50000"/>
                            </a:schemeClr>
                          </a:solidFill>
                          <a:latin typeface="Cambria" panose="02040503050406030204" pitchFamily="18" charset="0"/>
                        </a:rPr>
                        <a:t>Oversees their gov’t agency</a:t>
                      </a:r>
                    </a:p>
                    <a:p>
                      <a:pPr marL="285750" indent="-285750">
                        <a:buFontTx/>
                        <a:buChar char="-"/>
                      </a:pPr>
                      <a:r>
                        <a:rPr lang="en-US" baseline="0" dirty="0">
                          <a:solidFill>
                            <a:schemeClr val="tx2">
                              <a:lumMod val="50000"/>
                            </a:schemeClr>
                          </a:solidFill>
                          <a:latin typeface="Cambria" panose="02040503050406030204" pitchFamily="18" charset="0"/>
                        </a:rPr>
                        <a:t>Works at that agency</a:t>
                      </a:r>
                    </a:p>
                    <a:p>
                      <a:pPr marL="285750" indent="-285750">
                        <a:buFontTx/>
                        <a:buChar char="-"/>
                      </a:pPr>
                      <a:r>
                        <a:rPr lang="en-US" baseline="0" dirty="0">
                          <a:solidFill>
                            <a:schemeClr val="tx2">
                              <a:lumMod val="50000"/>
                            </a:schemeClr>
                          </a:solidFill>
                          <a:latin typeface="Cambria" panose="02040503050406030204" pitchFamily="18" charset="0"/>
                        </a:rPr>
                        <a:t>Can vote on specific Constitutional matters including the 25</a:t>
                      </a:r>
                      <a:r>
                        <a:rPr lang="en-US" baseline="30000" dirty="0">
                          <a:solidFill>
                            <a:schemeClr val="tx2">
                              <a:lumMod val="50000"/>
                            </a:schemeClr>
                          </a:solidFill>
                          <a:latin typeface="Cambria" panose="02040503050406030204" pitchFamily="18" charset="0"/>
                        </a:rPr>
                        <a:t>th</a:t>
                      </a:r>
                      <a:r>
                        <a:rPr lang="en-US" baseline="0" dirty="0">
                          <a:solidFill>
                            <a:schemeClr val="tx2">
                              <a:lumMod val="50000"/>
                            </a:schemeClr>
                          </a:solidFill>
                          <a:latin typeface="Cambria" panose="02040503050406030204" pitchFamily="18" charset="0"/>
                        </a:rPr>
                        <a:t> Amendment</a:t>
                      </a:r>
                      <a:endParaRPr lang="en-US" dirty="0">
                        <a:solidFill>
                          <a:schemeClr val="tx2">
                            <a:lumMod val="50000"/>
                          </a:schemeClr>
                        </a:solidFill>
                        <a:latin typeface="Cambria" panose="02040503050406030204" pitchFamily="18" charset="0"/>
                      </a:endParaRPr>
                    </a:p>
                  </a:txBody>
                  <a:tcPr/>
                </a:tc>
                <a:tc>
                  <a:txBody>
                    <a:bodyPr/>
                    <a:lstStyle/>
                    <a:p>
                      <a:pPr marL="285750" indent="-285750">
                        <a:buFontTx/>
                        <a:buChar char="-"/>
                      </a:pPr>
                      <a:r>
                        <a:rPr lang="en-US" dirty="0">
                          <a:solidFill>
                            <a:schemeClr val="tx2">
                              <a:lumMod val="50000"/>
                            </a:schemeClr>
                          </a:solidFill>
                          <a:latin typeface="Cambria" panose="02040503050406030204" pitchFamily="18" charset="0"/>
                        </a:rPr>
                        <a:t>Hired by the President</a:t>
                      </a:r>
                    </a:p>
                    <a:p>
                      <a:pPr marL="285750" indent="-285750">
                        <a:buFontTx/>
                        <a:buChar char="-"/>
                      </a:pPr>
                      <a:r>
                        <a:rPr lang="en-US" dirty="0">
                          <a:solidFill>
                            <a:schemeClr val="tx2">
                              <a:lumMod val="50000"/>
                            </a:schemeClr>
                          </a:solidFill>
                          <a:latin typeface="Cambria" panose="02040503050406030204" pitchFamily="18" charset="0"/>
                        </a:rPr>
                        <a:t>Does</a:t>
                      </a:r>
                      <a:r>
                        <a:rPr lang="en-US" baseline="0" dirty="0">
                          <a:solidFill>
                            <a:schemeClr val="tx2">
                              <a:lumMod val="50000"/>
                            </a:schemeClr>
                          </a:solidFill>
                          <a:latin typeface="Cambria" panose="02040503050406030204" pitchFamily="18" charset="0"/>
                        </a:rPr>
                        <a:t> not</a:t>
                      </a:r>
                      <a:r>
                        <a:rPr lang="en-US" dirty="0">
                          <a:solidFill>
                            <a:schemeClr val="tx2">
                              <a:lumMod val="50000"/>
                            </a:schemeClr>
                          </a:solidFill>
                          <a:latin typeface="Cambria" panose="02040503050406030204" pitchFamily="18" charset="0"/>
                        </a:rPr>
                        <a:t> need</a:t>
                      </a:r>
                      <a:r>
                        <a:rPr lang="en-US" baseline="0" dirty="0">
                          <a:solidFill>
                            <a:schemeClr val="tx2">
                              <a:lumMod val="50000"/>
                            </a:schemeClr>
                          </a:solidFill>
                          <a:latin typeface="Cambria" panose="02040503050406030204" pitchFamily="18" charset="0"/>
                        </a:rPr>
                        <a:t> Senate</a:t>
                      </a:r>
                      <a:r>
                        <a:rPr lang="en-US" dirty="0">
                          <a:solidFill>
                            <a:schemeClr val="tx2">
                              <a:lumMod val="50000"/>
                            </a:schemeClr>
                          </a:solidFill>
                          <a:latin typeface="Cambria" panose="02040503050406030204" pitchFamily="18" charset="0"/>
                        </a:rPr>
                        <a:t> confirmation</a:t>
                      </a:r>
                    </a:p>
                    <a:p>
                      <a:pPr marL="285750" indent="-285750">
                        <a:buFontTx/>
                        <a:buChar char="-"/>
                      </a:pPr>
                      <a:r>
                        <a:rPr lang="en-US" dirty="0">
                          <a:solidFill>
                            <a:schemeClr val="tx2">
                              <a:lumMod val="50000"/>
                            </a:schemeClr>
                          </a:solidFill>
                          <a:latin typeface="Cambria" panose="02040503050406030204" pitchFamily="18" charset="0"/>
                        </a:rPr>
                        <a:t>Works in the White House</a:t>
                      </a:r>
                    </a:p>
                    <a:p>
                      <a:pPr marL="285750" indent="-285750">
                        <a:buFontTx/>
                        <a:buChar char="-"/>
                      </a:pPr>
                      <a:endParaRPr lang="en-US" dirty="0"/>
                    </a:p>
                  </a:txBody>
                  <a:tcPr/>
                </a:tc>
                <a:extLst>
                  <a:ext uri="{0D108BD9-81ED-4DB2-BD59-A6C34878D82A}">
                    <a16:rowId xmlns:a16="http://schemas.microsoft.com/office/drawing/2014/main" val="2631692338"/>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3192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38100" dir="2700000" algn="tl" rotWithShape="0">
              <a:prstClr val="black">
                <a:alpha val="40000"/>
              </a:prstClr>
            </a:outerShdw>
          </a:effectLst>
        </p:spPr>
        <p:txBody>
          <a:bodyPr/>
          <a:lstStyle/>
          <a:p>
            <a:r>
              <a:rPr lang="en-US" b="0" u="none" dirty="0">
                <a:solidFill>
                  <a:schemeClr val="bg1">
                    <a:lumMod val="85000"/>
                  </a:schemeClr>
                </a:solidFill>
                <a:ea typeface="Cambria Math" panose="02040503050406030204" pitchFamily="18" charset="0"/>
                <a:cs typeface="Times New Roman" panose="02020603050405020304" pitchFamily="18" charset="0"/>
              </a:rPr>
              <a:t>Communication is a “two-way street”</a:t>
            </a:r>
            <a:endParaRPr lang="en-US" u="none" dirty="0">
              <a:solidFill>
                <a:schemeClr val="bg1">
                  <a:lumMod val="85000"/>
                </a:schemeClr>
              </a:solidFill>
            </a:endParaRPr>
          </a:p>
        </p:txBody>
      </p:sp>
      <p:sp>
        <p:nvSpPr>
          <p:cNvPr id="3" name="Text Placeholder 2"/>
          <p:cNvSpPr>
            <a:spLocks noGrp="1"/>
          </p:cNvSpPr>
          <p:nvPr>
            <p:ph type="body" idx="1"/>
          </p:nvPr>
        </p:nvSpPr>
        <p:spPr>
          <a:effectLst>
            <a:outerShdw blurRad="50800" dist="38100" dir="2700000" algn="tl" rotWithShape="0">
              <a:prstClr val="black">
                <a:alpha val="40000"/>
              </a:prstClr>
            </a:outerShdw>
          </a:effectLst>
        </p:spPr>
        <p:txBody>
          <a:bodyPr/>
          <a:lstStyle/>
          <a:p>
            <a:r>
              <a:rPr lang="en-US" dirty="0">
                <a:latin typeface="Cambria" panose="02040503050406030204" pitchFamily="18" charset="0"/>
              </a:rPr>
              <a:t>What is the best way to </a:t>
            </a:r>
            <a:r>
              <a:rPr lang="en-US" dirty="0"/>
              <a:t>share information and understanding</a:t>
            </a:r>
            <a:r>
              <a:rPr lang="en-US" dirty="0">
                <a:latin typeface="Cambria" panose="02040503050406030204" pitchFamily="18" charset="0"/>
              </a:rPr>
              <a:t>?</a:t>
            </a:r>
          </a:p>
        </p:txBody>
      </p:sp>
    </p:spTree>
    <p:extLst>
      <p:ext uri="{BB962C8B-B14F-4D97-AF65-F5344CB8AC3E}">
        <p14:creationId xmlns:p14="http://schemas.microsoft.com/office/powerpoint/2010/main" val="2530265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mbria"/>
                <a:cs typeface="Cambria"/>
              </a:rPr>
              <a:t>COMMUNICATIONS</a:t>
            </a:r>
          </a:p>
        </p:txBody>
      </p:sp>
      <p:sp>
        <p:nvSpPr>
          <p:cNvPr id="3" name="Content Placeholder 2"/>
          <p:cNvSpPr>
            <a:spLocks noGrp="1"/>
          </p:cNvSpPr>
          <p:nvPr>
            <p:ph idx="1"/>
          </p:nvPr>
        </p:nvSpPr>
        <p:spPr>
          <a:xfrm>
            <a:off x="457200" y="1828800"/>
            <a:ext cx="8229600" cy="4525963"/>
          </a:xfrm>
        </p:spPr>
        <p:txBody>
          <a:bodyPr/>
          <a:lstStyle/>
          <a:p>
            <a:r>
              <a:rPr lang="en-US" dirty="0">
                <a:latin typeface="Cambria"/>
                <a:cs typeface="Cambria"/>
              </a:rPr>
              <a:t>What are the different ways you can </a:t>
            </a:r>
            <a:r>
              <a:rPr lang="en-US" dirty="0">
                <a:solidFill>
                  <a:schemeClr val="accent2"/>
                </a:solidFill>
                <a:latin typeface="Cambria"/>
                <a:cs typeface="Cambria"/>
              </a:rPr>
              <a:t>share information</a:t>
            </a:r>
            <a:r>
              <a:rPr lang="en-US" dirty="0">
                <a:latin typeface="Cambria"/>
                <a:cs typeface="Cambria"/>
              </a:rPr>
              <a:t> with a lot of people?</a:t>
            </a:r>
          </a:p>
          <a:p>
            <a:pPr marL="0" indent="0">
              <a:buNone/>
            </a:pPr>
            <a:endParaRPr lang="en-US" dirty="0">
              <a:latin typeface="Cambria"/>
              <a:cs typeface="Cambria"/>
            </a:endParaRPr>
          </a:p>
          <a:p>
            <a:r>
              <a:rPr lang="en-US" dirty="0">
                <a:latin typeface="Cambria"/>
                <a:cs typeface="Cambria"/>
              </a:rPr>
              <a:t>What are some of the different ways the POTUS can share information with the American people?</a:t>
            </a:r>
          </a:p>
          <a:p>
            <a:endParaRPr lang="en-US" dirty="0">
              <a:latin typeface="Cambria"/>
              <a:cs typeface="Cambri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mbria"/>
                <a:cs typeface="Cambria"/>
              </a:rPr>
              <a:t>PRESS CONFERENCE</a:t>
            </a:r>
          </a:p>
        </p:txBody>
      </p:sp>
      <p:sp>
        <p:nvSpPr>
          <p:cNvPr id="3" name="Content Placeholder 2"/>
          <p:cNvSpPr>
            <a:spLocks noGrp="1"/>
          </p:cNvSpPr>
          <p:nvPr>
            <p:ph idx="1"/>
          </p:nvPr>
        </p:nvSpPr>
        <p:spPr>
          <a:xfrm>
            <a:off x="457200" y="1676400"/>
            <a:ext cx="8229600" cy="4525963"/>
          </a:xfrm>
        </p:spPr>
        <p:txBody>
          <a:bodyPr/>
          <a:lstStyle/>
          <a:p>
            <a:pPr marL="0" indent="0" algn="ctr">
              <a:buNone/>
            </a:pPr>
            <a:r>
              <a:rPr lang="en-US" sz="2800" dirty="0">
                <a:latin typeface="Cambria"/>
                <a:cs typeface="Cambria"/>
              </a:rPr>
              <a:t>A press conference is one of the ways the Office of the President communicates with people.</a:t>
            </a:r>
          </a:p>
        </p:txBody>
      </p:sp>
      <p:pic>
        <p:nvPicPr>
          <p:cNvPr id="4" name="Picture 3"/>
          <p:cNvPicPr>
            <a:picLocks noChangeAspect="1"/>
          </p:cNvPicPr>
          <p:nvPr/>
        </p:nvPicPr>
        <p:blipFill>
          <a:blip r:embed="rId3"/>
          <a:stretch>
            <a:fillRect/>
          </a:stretch>
        </p:blipFill>
        <p:spPr>
          <a:xfrm>
            <a:off x="2166697" y="2819400"/>
            <a:ext cx="4802986" cy="2925763"/>
          </a:xfrm>
          <a:prstGeom prst="rect">
            <a:avLst/>
          </a:prstGeom>
          <a:ln>
            <a:solidFill>
              <a:schemeClr val="accent2"/>
            </a:solidFill>
          </a:ln>
          <a:effectLst>
            <a:outerShdw blurRad="76200" dist="38100" dir="2700000" algn="tl" rotWithShape="0">
              <a:srgbClr val="333333">
                <a:alpha val="65000"/>
              </a:srgbClr>
            </a:outerShdw>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3720</TotalTime>
  <Words>1129</Words>
  <Application>Microsoft Office PowerPoint</Application>
  <PresentationFormat>On-screen Show (4:3)</PresentationFormat>
  <Paragraphs>168</Paragraphs>
  <Slides>20</Slides>
  <Notes>10</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Cambria</vt:lpstr>
      <vt:lpstr>Cambria Math</vt:lpstr>
      <vt:lpstr>Georgia</vt:lpstr>
      <vt:lpstr>Office Theme</vt:lpstr>
      <vt:lpstr>PowerPoint Presentation</vt:lpstr>
      <vt:lpstr>Making the tough call</vt:lpstr>
      <vt:lpstr>PowerPoint Presentation</vt:lpstr>
      <vt:lpstr>INSIDE THE PRESIDENT’S CABINET</vt:lpstr>
      <vt:lpstr>PowerPoint Presentation</vt:lpstr>
      <vt:lpstr>EXECUTIVE OFFICE OF THE PRESIDENT</vt:lpstr>
      <vt:lpstr>Communication is a “two-way street”</vt:lpstr>
      <vt:lpstr>COMMUNICATIONS</vt:lpstr>
      <vt:lpstr>PRESS CONFERENCE</vt:lpstr>
      <vt:lpstr>Engagement with Putin Press Conference</vt:lpstr>
      <vt:lpstr>Health Care Access Press Conference</vt:lpstr>
      <vt:lpstr>TAKE A LOOK</vt:lpstr>
      <vt:lpstr>WHAT IS A JOURNALIST?</vt:lpstr>
      <vt:lpstr>WHERE JOURNALISTS SHARE THEIR STORIES</vt:lpstr>
      <vt:lpstr>WHAT ARE SOME EXAMPLES OF SOURCES?</vt:lpstr>
      <vt:lpstr>ACCURACY</vt:lpstr>
      <vt:lpstr>TRUST BUT VERIFY</vt:lpstr>
      <vt:lpstr>Know your role!</vt:lpstr>
      <vt:lpstr>ON YOUR OWN…</vt:lpstr>
      <vt:lpstr>SHARE WITH THE CLASS…</vt:lpstr>
    </vt:vector>
  </TitlesOfParts>
  <Company>NARA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tbland</dc:creator>
  <cp:lastModifiedBy>Jacob Lunbeck</cp:lastModifiedBy>
  <cp:revision>156</cp:revision>
  <dcterms:created xsi:type="dcterms:W3CDTF">2015-09-30T18:42:54Z</dcterms:created>
  <dcterms:modified xsi:type="dcterms:W3CDTF">2026-09-03T21:43:27Z</dcterms:modified>
  <cp:contentStatus/>
</cp:coreProperties>
</file>