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notesMasterIdLst>
    <p:notesMasterId r:id="rId23"/>
  </p:notesMasterIdLst>
  <p:handoutMasterIdLst>
    <p:handoutMasterId r:id="rId24"/>
  </p:handoutMasterIdLst>
  <p:sldIdLst>
    <p:sldId id="361" r:id="rId2"/>
    <p:sldId id="306" r:id="rId3"/>
    <p:sldId id="364" r:id="rId4"/>
    <p:sldId id="334" r:id="rId5"/>
    <p:sldId id="336" r:id="rId6"/>
    <p:sldId id="367" r:id="rId7"/>
    <p:sldId id="357" r:id="rId8"/>
    <p:sldId id="354" r:id="rId9"/>
    <p:sldId id="356" r:id="rId10"/>
    <p:sldId id="366" r:id="rId11"/>
    <p:sldId id="341" r:id="rId12"/>
    <p:sldId id="352" r:id="rId13"/>
    <p:sldId id="338" r:id="rId14"/>
    <p:sldId id="339" r:id="rId15"/>
    <p:sldId id="368" r:id="rId16"/>
    <p:sldId id="343" r:id="rId17"/>
    <p:sldId id="348" r:id="rId18"/>
    <p:sldId id="346" r:id="rId19"/>
    <p:sldId id="350" r:id="rId20"/>
    <p:sldId id="349" r:id="rId21"/>
    <p:sldId id="362" r:id="rId2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0303"/>
    <a:srgbClr val="13192F"/>
    <a:srgbClr val="0C204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67" autoAdjust="0"/>
    <p:restoredTop sz="72467" autoAdjust="0"/>
  </p:normalViewPr>
  <p:slideViewPr>
    <p:cSldViewPr>
      <p:cViewPr varScale="1">
        <p:scale>
          <a:sx n="115" d="100"/>
          <a:sy n="115" d="100"/>
        </p:scale>
        <p:origin x="3012" y="102"/>
      </p:cViewPr>
      <p:guideLst>
        <p:guide orient="horz" pos="211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2508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BDEB0-F92F-4FF7-8FBA-75E397ABBC01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4E59D-24FB-4F63-A600-01D69B068B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8224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AE5BB-729B-439A-B661-F164732F6636}" type="datetimeFigureOut">
              <a:rPr lang="en-US" smtClean="0"/>
              <a:t>9/3/2026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F0DFDA-BA73-489B-8D15-F573DF2A05A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888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Video Link: https://youtu.be/b2haiYWLKS8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0DFDA-BA73-489B-8D15-F573DF2A05A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531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Video Link: https://youtu.be/A1mYfsNFtGI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0DFDA-BA73-489B-8D15-F573DF2A05A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190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1319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" r="1160"/>
          <a:stretch/>
        </p:blipFill>
        <p:spPr bwMode="auto">
          <a:xfrm>
            <a:off x="671513" y="1600200"/>
            <a:ext cx="7710488" cy="3162300"/>
          </a:xfrm>
          <a:prstGeom prst="rect">
            <a:avLst/>
          </a:prstGeom>
          <a:noFill/>
          <a:ln>
            <a:noFill/>
          </a:ln>
          <a:effectLst>
            <a:softEdge rad="457200"/>
          </a:effectLst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1EE83-BDD7-4CF7-BC72-265C3A808309}" type="datetimeFigureOut">
              <a:rPr lang="en-US" smtClean="0"/>
              <a:pPr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007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u="sng"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4C91EE83-BDD7-4CF7-BC72-265C3A808309}" type="datetimeFigureOut">
              <a:rPr lang="en-US" smtClean="0"/>
              <a:pPr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E4782D10-660B-46C7-9E2E-8B9E26BCFE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96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u="sng"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latin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4C91EE83-BDD7-4CF7-BC72-265C3A808309}" type="datetimeFigureOut">
              <a:rPr lang="en-US" smtClean="0"/>
              <a:pPr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u="sng"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4C91EE83-BDD7-4CF7-BC72-265C3A808309}" type="datetimeFigureOut">
              <a:rPr lang="en-US" smtClean="0"/>
              <a:pPr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E4782D10-660B-46C7-9E2E-8B9E26BCFE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070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rgbClr val="1319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4C91EE83-BDD7-4CF7-BC72-265C3A808309}" type="datetimeFigureOut">
              <a:rPr lang="en-US" smtClean="0"/>
              <a:pPr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E4782D10-660B-46C7-9E2E-8B9E26BCFE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94515" y="5624195"/>
            <a:ext cx="2674620" cy="1097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1270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u="sng"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Cambria" panose="02040503050406030204" pitchFamily="18" charset="0"/>
              </a:defRPr>
            </a:lvl1pPr>
            <a:lvl2pPr>
              <a:defRPr sz="2400">
                <a:latin typeface="Cambria" panose="02040503050406030204" pitchFamily="18" charset="0"/>
              </a:defRPr>
            </a:lvl2pPr>
            <a:lvl3pPr>
              <a:defRPr sz="2000">
                <a:latin typeface="Cambria" panose="02040503050406030204" pitchFamily="18" charset="0"/>
              </a:defRPr>
            </a:lvl3pPr>
            <a:lvl4pPr>
              <a:defRPr sz="1800">
                <a:latin typeface="Cambria" panose="02040503050406030204" pitchFamily="18" charset="0"/>
              </a:defRPr>
            </a:lvl4pPr>
            <a:lvl5pPr>
              <a:defRPr sz="1800">
                <a:latin typeface="Cambria" panose="02040503050406030204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Cambria" panose="02040503050406030204" pitchFamily="18" charset="0"/>
              </a:defRPr>
            </a:lvl1pPr>
            <a:lvl2pPr>
              <a:defRPr sz="2400">
                <a:latin typeface="Cambria" panose="02040503050406030204" pitchFamily="18" charset="0"/>
              </a:defRPr>
            </a:lvl2pPr>
            <a:lvl3pPr>
              <a:defRPr sz="2000">
                <a:latin typeface="Cambria" panose="02040503050406030204" pitchFamily="18" charset="0"/>
              </a:defRPr>
            </a:lvl3pPr>
            <a:lvl4pPr>
              <a:defRPr sz="1800">
                <a:latin typeface="Cambria" panose="02040503050406030204" pitchFamily="18" charset="0"/>
              </a:defRPr>
            </a:lvl4pPr>
            <a:lvl5pPr>
              <a:defRPr sz="1800">
                <a:latin typeface="Cambria" panose="02040503050406030204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4C91EE83-BDD7-4CF7-BC72-265C3A808309}" type="datetimeFigureOut">
              <a:rPr lang="en-US" smtClean="0"/>
              <a:pPr/>
              <a:t>9/3/2026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E4782D10-660B-46C7-9E2E-8B9E26BCFE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030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u="sng"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Cambria" panose="02040503050406030204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Cambria" panose="02040503050406030204" pitchFamily="18" charset="0"/>
              </a:defRPr>
            </a:lvl1pPr>
            <a:lvl2pPr>
              <a:defRPr sz="2000">
                <a:latin typeface="Cambria" panose="02040503050406030204" pitchFamily="18" charset="0"/>
              </a:defRPr>
            </a:lvl2pPr>
            <a:lvl3pPr>
              <a:defRPr sz="1800">
                <a:latin typeface="Cambria" panose="02040503050406030204" pitchFamily="18" charset="0"/>
              </a:defRPr>
            </a:lvl3pPr>
            <a:lvl4pPr>
              <a:defRPr sz="1600">
                <a:latin typeface="Cambria" panose="02040503050406030204" pitchFamily="18" charset="0"/>
              </a:defRPr>
            </a:lvl4pPr>
            <a:lvl5pPr>
              <a:defRPr sz="1600">
                <a:latin typeface="Cambria" panose="02040503050406030204" pitchFamily="18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Cambria" panose="02040503050406030204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Cambria" panose="02040503050406030204" pitchFamily="18" charset="0"/>
              </a:defRPr>
            </a:lvl1pPr>
            <a:lvl2pPr>
              <a:defRPr sz="2000">
                <a:latin typeface="Cambria" panose="02040503050406030204" pitchFamily="18" charset="0"/>
              </a:defRPr>
            </a:lvl2pPr>
            <a:lvl3pPr>
              <a:defRPr sz="1800">
                <a:latin typeface="Cambria" panose="02040503050406030204" pitchFamily="18" charset="0"/>
              </a:defRPr>
            </a:lvl3pPr>
            <a:lvl4pPr>
              <a:defRPr sz="1600">
                <a:latin typeface="Cambria" panose="02040503050406030204" pitchFamily="18" charset="0"/>
              </a:defRPr>
            </a:lvl4pPr>
            <a:lvl5pPr>
              <a:defRPr sz="1600">
                <a:latin typeface="Cambria" panose="02040503050406030204" pitchFamily="18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4C91EE83-BDD7-4CF7-BC72-265C3A808309}" type="datetimeFigureOut">
              <a:rPr lang="en-US" smtClean="0"/>
              <a:pPr/>
              <a:t>9/3/2026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E4782D10-660B-46C7-9E2E-8B9E26BCFE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419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u="sng"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4C91EE83-BDD7-4CF7-BC72-265C3A808309}" type="datetimeFigureOut">
              <a:rPr lang="en-US" smtClean="0"/>
              <a:pPr/>
              <a:t>9/3/2026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E4782D10-660B-46C7-9E2E-8B9E26BCFE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370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4C91EE83-BDD7-4CF7-BC72-265C3A808309}" type="datetimeFigureOut">
              <a:rPr lang="en-US" smtClean="0"/>
              <a:pPr/>
              <a:t>9/3/2026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E4782D10-660B-46C7-9E2E-8B9E26BCFE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434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Cambria" panose="02040503050406030204" pitchFamily="18" charset="0"/>
              </a:defRPr>
            </a:lvl1pPr>
            <a:lvl2pPr>
              <a:defRPr sz="2800">
                <a:latin typeface="Cambria" panose="02040503050406030204" pitchFamily="18" charset="0"/>
              </a:defRPr>
            </a:lvl2pPr>
            <a:lvl3pPr>
              <a:defRPr sz="2400">
                <a:latin typeface="Cambria" panose="02040503050406030204" pitchFamily="18" charset="0"/>
              </a:defRPr>
            </a:lvl3pPr>
            <a:lvl4pPr>
              <a:defRPr sz="2000">
                <a:latin typeface="Cambria" panose="02040503050406030204" pitchFamily="18" charset="0"/>
              </a:defRPr>
            </a:lvl4pPr>
            <a:lvl5pPr>
              <a:defRPr sz="2000">
                <a:latin typeface="Cambria" panose="02040503050406030204" pitchFamily="18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Cambria" panose="020405030504060302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4C91EE83-BDD7-4CF7-BC72-265C3A808309}" type="datetimeFigureOut">
              <a:rPr lang="en-US" smtClean="0"/>
              <a:pPr/>
              <a:t>9/3/2026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E4782D10-660B-46C7-9E2E-8B9E26BCFE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093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Cambria" panose="02040503050406030204" pitchFamily="18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Cambria" panose="020405030504060302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4C91EE83-BDD7-4CF7-BC72-265C3A808309}" type="datetimeFigureOut">
              <a:rPr lang="en-US" smtClean="0"/>
              <a:pPr/>
              <a:t>9/3/2026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E4782D10-660B-46C7-9E2E-8B9E26BCFE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091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1EE83-BDD7-4CF7-BC72-265C3A808309}" type="datetimeFigureOut">
              <a:rPr lang="en-US" smtClean="0"/>
              <a:pPr/>
              <a:t>9/3/2026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82D10-660B-46C7-9E2E-8B9E26BCFE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205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u="sng" kern="1200">
          <a:solidFill>
            <a:schemeClr val="tx1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microsoft.com/office/2007/relationships/hdphoto" Target="../media/hdphoto2.wdp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Relationship Id="rId9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6" Type="http://schemas.microsoft.com/office/2007/relationships/hdphoto" Target="../media/hdphoto5.wdp"/><Relationship Id="rId5" Type="http://schemas.openxmlformats.org/officeDocument/2006/relationships/image" Target="../media/image15.png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5" Type="http://schemas.microsoft.com/office/2007/relationships/hdphoto" Target="../media/hdphoto6.wdp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2haiYWLKS8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1mYfsNFtGI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4267200"/>
            <a:ext cx="6858000" cy="914400"/>
          </a:xfrm>
          <a:prstGeom prst="rect">
            <a:avLst/>
          </a:prstGeom>
          <a:effectLst>
            <a:softEdge rad="114300"/>
          </a:effectLst>
        </p:spPr>
      </p:pic>
      <p:sp>
        <p:nvSpPr>
          <p:cNvPr id="10" name="TextBox 9"/>
          <p:cNvSpPr txBox="1"/>
          <p:nvPr/>
        </p:nvSpPr>
        <p:spPr>
          <a:xfrm>
            <a:off x="2895600" y="5486400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>
                    <a:lumMod val="85000"/>
                  </a:schemeClr>
                </a:solidFill>
                <a:latin typeface="Georgia" panose="02040502050405020303" pitchFamily="18" charset="0"/>
              </a:rPr>
              <a:t>Pre-Visit Lesson</a:t>
            </a:r>
          </a:p>
        </p:txBody>
      </p:sp>
    </p:spTree>
    <p:extLst>
      <p:ext uri="{BB962C8B-B14F-4D97-AF65-F5344CB8AC3E}">
        <p14:creationId xmlns:p14="http://schemas.microsoft.com/office/powerpoint/2010/main" val="2031021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tile tx="4445000" ty="635000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12838"/>
            <a:ext cx="8229600" cy="1143000"/>
          </a:xfrm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Strict Neutrality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4525963"/>
          </a:xfrm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1F497D">
                    <a:lumMod val="50000"/>
                  </a:srgbClr>
                </a:solidFill>
                <a:latin typeface="Book Antiqua" panose="02040602050305030304" pitchFamily="18" charset="0"/>
              </a:rPr>
              <a:t>NOT TAKING SIDES</a:t>
            </a:r>
          </a:p>
          <a:p>
            <a:pPr marL="0" lvl="0" indent="0">
              <a:buNone/>
            </a:pPr>
            <a:endParaRPr lang="en-US" b="1" dirty="0">
              <a:solidFill>
                <a:srgbClr val="1F497D">
                  <a:lumMod val="50000"/>
                </a:srgbClr>
              </a:solidFill>
              <a:latin typeface="Book Antiqua" panose="02040602050305030304" pitchFamily="18" charset="0"/>
            </a:endParaRPr>
          </a:p>
          <a:p>
            <a:pPr marL="0" lvl="0" indent="0">
              <a:buNone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This includes refraining from sending troops or weapons to either side of a war. </a:t>
            </a:r>
          </a:p>
          <a:p>
            <a:pPr lvl="0"/>
            <a:endParaRPr lang="en-US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891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tile tx="2540000" ty="63500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Choosing a side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8294" y="2571490"/>
            <a:ext cx="1024944" cy="549278"/>
          </a:xfrm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Today</a:t>
            </a:r>
            <a:r>
              <a:rPr lang="en-US" dirty="0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97894" y="2819400"/>
            <a:ext cx="1030310" cy="371889"/>
          </a:xfrm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1793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5400" y="1420690"/>
            <a:ext cx="7010400" cy="1015663"/>
          </a:xfrm>
          <a:prstGeom prst="rect">
            <a:avLst/>
          </a:prstGeom>
          <a:noFill/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Before elected representatives vote on a bill, they consult with their political party (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A group of people who share the same beliefs about the way the country should be run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).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003" y="3461737"/>
            <a:ext cx="1896693" cy="185153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537387" y="5405706"/>
            <a:ext cx="1217537" cy="369332"/>
          </a:xfrm>
          <a:prstGeom prst="rect">
            <a:avLst/>
          </a:prstGeom>
          <a:noFill/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latin typeface="Book Antiqua" panose="02040602050305030304" pitchFamily="18" charset="0"/>
              </a:rPr>
              <a:t>Federalist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64077" y="5399051"/>
            <a:ext cx="3348543" cy="369332"/>
          </a:xfrm>
          <a:prstGeom prst="rect">
            <a:avLst/>
          </a:prstGeom>
          <a:noFill/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Book Antiqua" panose="02040602050305030304" pitchFamily="18" charset="0"/>
              </a:rPr>
              <a:t>Democratic-Republican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0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788" y="3461737"/>
            <a:ext cx="1828736" cy="1828736"/>
          </a:xfrm>
          <a:effectLst>
            <a:outerShdw blurRad="50800" dist="25400" dir="540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70000"/>
                    </a14:imgEffect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909" y="4700197"/>
            <a:ext cx="1836258" cy="16208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republican elephan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77" y="3186506"/>
            <a:ext cx="1592785" cy="13822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008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tile tx="50800" ty="127000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1016414"/>
            <a:ext cx="8229600" cy="1143000"/>
          </a:xfrm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Moderate</a:t>
            </a:r>
            <a:r>
              <a:rPr lang="en-US" dirty="0"/>
              <a:t>  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2341976"/>
            <a:ext cx="8229600" cy="4525963"/>
          </a:xfrm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Some Senators believed that creating political parties was a bad idea, and refused to join either side.  </a:t>
            </a:r>
          </a:p>
          <a:p>
            <a:pPr marL="0" indent="0">
              <a:buNone/>
            </a:pPr>
            <a:endParaRPr lang="en-US" dirty="0">
              <a:solidFill>
                <a:schemeClr val="tx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They were known as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MODERATES.</a:t>
            </a:r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endParaRPr lang="en-US" b="1" dirty="0">
              <a:solidFill>
                <a:schemeClr val="tx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662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The Map of Your Senate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03" y="1828800"/>
            <a:ext cx="8742194" cy="3518504"/>
          </a:xfrm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7360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tile tx="3810000" ty="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9600" y="1295400"/>
            <a:ext cx="4526492" cy="1143000"/>
          </a:xfrm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Create Laws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0" y="274638"/>
            <a:ext cx="4191000" cy="6286501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766469" y="2438400"/>
            <a:ext cx="3832754" cy="2585323"/>
          </a:xfrm>
          <a:prstGeom prst="rect">
            <a:avLst/>
          </a:prstGeom>
          <a:noFill/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Senators and Members of the House of Representatives propose written ideas for laws, called bills, that they hope will one day become law.</a:t>
            </a:r>
          </a:p>
        </p:txBody>
      </p:sp>
    </p:spTree>
    <p:extLst>
      <p:ext uri="{BB962C8B-B14F-4D97-AF65-F5344CB8AC3E}">
        <p14:creationId xmlns:p14="http://schemas.microsoft.com/office/powerpoint/2010/main" val="2433013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2540000" ty="381000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143000"/>
          </a:xfrm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Veto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20962"/>
            <a:ext cx="8229600" cy="4525963"/>
          </a:xfrm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The President can </a:t>
            </a: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VETO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(deny) any law by Congress.</a:t>
            </a:r>
          </a:p>
          <a:p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Congress can reject the Veto if two thirds of congress agrees to keep the bill. </a:t>
            </a:r>
          </a:p>
        </p:txBody>
      </p:sp>
    </p:spTree>
    <p:extLst>
      <p:ext uri="{BB962C8B-B14F-4D97-AF65-F5344CB8AC3E}">
        <p14:creationId xmlns:p14="http://schemas.microsoft.com/office/powerpoint/2010/main" val="2077977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tile tx="0" ty="127000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80725"/>
          </a:xfrm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Country or State?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76300" y="1375611"/>
            <a:ext cx="7391400" cy="2677656"/>
          </a:xfrm>
          <a:prstGeom prst="rect">
            <a:avLst/>
          </a:prstGeom>
          <a:noFill/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Senators have to decide whether to prioritize the immediate interests of their state or focus on what is best for the new nation as a whole. </a:t>
            </a:r>
          </a:p>
          <a:p>
            <a:endParaRPr lang="en-US" sz="2400" dirty="0">
              <a:solidFill>
                <a:schemeClr val="tx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Sometimes these things are the same, and sometimes they are not.</a:t>
            </a:r>
            <a:br>
              <a:rPr lang="en-US" sz="2400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</a:br>
            <a:endParaRPr lang="en-US" sz="2400" dirty="0">
              <a:solidFill>
                <a:schemeClr val="tx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741116" y="5224660"/>
            <a:ext cx="5562600" cy="28583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Isosceles Triangle 5"/>
          <p:cNvSpPr/>
          <p:nvPr/>
        </p:nvSpPr>
        <p:spPr>
          <a:xfrm>
            <a:off x="3246066" y="5417612"/>
            <a:ext cx="2552700" cy="1143000"/>
          </a:xfrm>
          <a:prstGeom prst="triangle">
            <a:avLst>
              <a:gd name="adj" fmla="val 47972"/>
            </a:avLst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Book Antiqua" panose="02040602050305030304" pitchFamily="18" charset="0"/>
              </a:rPr>
              <a:t>Voting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5000"/>
                    </a14:imgEffect>
                    <a14:imgEffect>
                      <a14:brightnessContrast contrast="-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1149">
            <a:off x="1603954" y="4128933"/>
            <a:ext cx="2020781" cy="1063569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60000"/>
                    </a14:imgEffect>
                    <a14:imgEffect>
                      <a14:brightnessContrast bright="-10000" contrast="-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5693">
            <a:off x="5598271" y="4006657"/>
            <a:ext cx="1676400" cy="1366697"/>
          </a:xfrm>
          <a:prstGeom prst="rect">
            <a:avLst/>
          </a:prstGeom>
          <a:ln w="381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5716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tile tx="11430000" ty="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  <a:cs typeface="Cambria"/>
              </a:rPr>
              <a:t>The Power of the Press </a:t>
            </a:r>
            <a:endParaRPr lang="en-US" u="sng" dirty="0">
              <a:solidFill>
                <a:schemeClr val="accent1">
                  <a:lumMod val="50000"/>
                </a:schemeClr>
              </a:solidFill>
              <a:latin typeface="Book Antiqua" panose="02040602050305030304" pitchFamily="18" charset="0"/>
              <a:cs typeface="Cambria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34965" y="1777314"/>
            <a:ext cx="6674070" cy="4191000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0115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tile tx="0" ty="508000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The Power of the Written Word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2362200"/>
            <a:ext cx="7391400" cy="3046988"/>
          </a:xfrm>
          <a:prstGeom prst="rect">
            <a:avLst/>
          </a:prstGeom>
          <a:noFill/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In 1793 there was no Social Media, email, or television. </a:t>
            </a:r>
          </a:p>
          <a:p>
            <a:endParaRPr lang="en-US" sz="3200" dirty="0">
              <a:solidFill>
                <a:schemeClr val="tx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r>
              <a:rPr lang="en-US" sz="3200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People depended on newspapers to know what was happening outside of their homes.</a:t>
            </a:r>
          </a:p>
        </p:txBody>
      </p:sp>
    </p:spTree>
    <p:extLst>
      <p:ext uri="{BB962C8B-B14F-4D97-AF65-F5344CB8AC3E}">
        <p14:creationId xmlns:p14="http://schemas.microsoft.com/office/powerpoint/2010/main" val="3926135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tile tx="0" ty="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Is That Your Real Name?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1492825"/>
            <a:ext cx="6858000" cy="2308324"/>
          </a:xfrm>
          <a:prstGeom prst="rect">
            <a:avLst/>
          </a:prstGeom>
          <a:noFill/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Members of the government would use fake names (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Book Antiqua" panose="02040602050305030304" pitchFamily="18" charset="0"/>
              </a:rPr>
              <a:t>Pseudonyms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) to write stories and opinions.</a:t>
            </a:r>
          </a:p>
          <a:p>
            <a:endParaRPr lang="en-US" sz="2400" dirty="0">
              <a:latin typeface="Book Antiqua" panose="02040602050305030304" pitchFamily="18" charset="0"/>
            </a:endParaRP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Alexander Hamilton, for example, used the name “Caesar” to author his Federalist Papers.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3955377"/>
            <a:ext cx="2362200" cy="2543327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28800" y="4064990"/>
            <a:ext cx="1962150" cy="23241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014515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9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648200"/>
            <a:ext cx="7772400" cy="1371600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b="0" u="none" dirty="0">
                <a:ln>
                  <a:solidFill>
                    <a:schemeClr val="bg1">
                      <a:lumMod val="65000"/>
                      <a:alpha val="80000"/>
                    </a:schemeClr>
                  </a:solidFill>
                </a:ln>
                <a:gradFill flip="none" rotWithShape="1">
                  <a:gsLst>
                    <a:gs pos="0">
                      <a:schemeClr val="bg1">
                        <a:lumMod val="85000"/>
                      </a:schemeClr>
                    </a:gs>
                    <a:gs pos="48000">
                      <a:schemeClr val="bg1">
                        <a:lumMod val="95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TRAVEL Back TO 1793</a:t>
            </a:r>
            <a:endParaRPr lang="en-US" u="none" dirty="0">
              <a:ln>
                <a:solidFill>
                  <a:schemeClr val="bg1">
                    <a:lumMod val="65000"/>
                    <a:alpha val="80000"/>
                  </a:schemeClr>
                </a:solidFill>
              </a:ln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4800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effectLst>
                <a:outerShdw blurRad="50800" dist="38100" dir="5400000" algn="ctr" rotWithShape="0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002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63500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Truth or Lies?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90600" y="2133600"/>
            <a:ext cx="7162800" cy="3539430"/>
          </a:xfrm>
          <a:prstGeom prst="rect">
            <a:avLst/>
          </a:prstGeom>
          <a:noFill/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Newspaper authors had the freedom to print their opinions on the country and president.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With limited access to other news sources, Americans would meet with each other at pubs and coffee houses to discuss current events.</a:t>
            </a:r>
          </a:p>
        </p:txBody>
      </p:sp>
    </p:spTree>
    <p:extLst>
      <p:ext uri="{BB962C8B-B14F-4D97-AF65-F5344CB8AC3E}">
        <p14:creationId xmlns:p14="http://schemas.microsoft.com/office/powerpoint/2010/main" val="1523184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3810000"/>
            <a:ext cx="7772400" cy="1500187"/>
          </a:xfrm>
        </p:spPr>
        <p:txBody>
          <a:bodyPr>
            <a:normAutofit/>
          </a:bodyPr>
          <a:lstStyle/>
          <a:p>
            <a:endParaRPr lang="en-US" sz="3600" dirty="0">
              <a:solidFill>
                <a:schemeClr val="bg1">
                  <a:lumMod val="95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112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tile tx="0" ty="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2haiYWLKS8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81000" y="1143000"/>
            <a:ext cx="8382000" cy="4714874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0326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tile tx="-762000" ty="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229600" cy="1143000"/>
          </a:xfrm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The Role of the Cabinet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90600" y="2209800"/>
            <a:ext cx="7010400" cy="3108543"/>
          </a:xfrm>
          <a:prstGeom prst="rect">
            <a:avLst/>
          </a:prstGeom>
          <a:noFill/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</a:bodyPr>
          <a:lstStyle/>
          <a:p>
            <a:endParaRPr lang="en-US" sz="28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The Cabinet </a:t>
            </a: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is a group of the President's top advisors. </a:t>
            </a:r>
          </a:p>
          <a:p>
            <a:endParaRPr lang="en-US" sz="2800" dirty="0">
              <a:solidFill>
                <a:schemeClr val="tx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President Washington created the first cabinet positions to advise on problems of the country.</a:t>
            </a:r>
          </a:p>
        </p:txBody>
      </p:sp>
    </p:spTree>
    <p:extLst>
      <p:ext uri="{BB962C8B-B14F-4D97-AF65-F5344CB8AC3E}">
        <p14:creationId xmlns:p14="http://schemas.microsoft.com/office/powerpoint/2010/main" val="1469732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80000"/>
            <a:lum/>
          </a:blip>
          <a:srcRect/>
          <a:tile tx="1270000" ty="215900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Debate over Debt </a:t>
            </a:r>
          </a:p>
        </p:txBody>
      </p:sp>
      <p:pic>
        <p:nvPicPr>
          <p:cNvPr id="4" name="A1mYfsNFtGI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746974" y="1417638"/>
            <a:ext cx="7650051" cy="4303154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1583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tile tx="0" ty="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The Nations of 1793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79" y="1417638"/>
            <a:ext cx="8588021" cy="4830762"/>
          </a:xfrm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5400000" algn="ctr" rotWithShape="0">
              <a:srgbClr val="000000">
                <a:alpha val="43137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9868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tile tx="3810000" ty="381000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Types of Neutrality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362200"/>
            <a:ext cx="6858000" cy="3687763"/>
          </a:xfrm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Military Neutrality 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Economic Neutrality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Strict Neutrality </a:t>
            </a:r>
          </a:p>
        </p:txBody>
      </p:sp>
    </p:spTree>
    <p:extLst>
      <p:ext uri="{BB962C8B-B14F-4D97-AF65-F5344CB8AC3E}">
        <p14:creationId xmlns:p14="http://schemas.microsoft.com/office/powerpoint/2010/main" val="1089313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tile tx="0" ty="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Military Neutrality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39962"/>
            <a:ext cx="8229600" cy="4525963"/>
          </a:xfrm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A country is against sending troops or military aid to a war effort. </a:t>
            </a:r>
          </a:p>
          <a:p>
            <a:endParaRPr lang="en-US" dirty="0">
              <a:solidFill>
                <a:schemeClr val="tx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Book Antiqua" panose="02040602050305030304" pitchFamily="18" charset="0"/>
              </a:rPr>
              <a:t>A country that is militarily neutral may or may not have an army ready to defend itself from attack.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204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tile tx="0" ty="2540000" sx="100000" sy="100000" flip="xy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914400"/>
            <a:ext cx="8229600" cy="1143000"/>
          </a:xfrm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Economic Neutrality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048000"/>
          </a:xfrm>
          <a:effectLst>
            <a:outerShdw blurRad="50800" dist="12700" dir="5400000" algn="ctr" rotWithShape="0">
              <a:srgbClr val="000000">
                <a:alpha val="43137"/>
              </a:srgb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A country can remain militarily neutral and still continue to trade goods with other nations involved in war.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407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5741</TotalTime>
  <Words>448</Words>
  <Application>Microsoft Office PowerPoint</Application>
  <PresentationFormat>On-screen Show (4:3)</PresentationFormat>
  <Paragraphs>62</Paragraphs>
  <Slides>21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Book Antiqua</vt:lpstr>
      <vt:lpstr>Calibri</vt:lpstr>
      <vt:lpstr>Cambria</vt:lpstr>
      <vt:lpstr>Georgia</vt:lpstr>
      <vt:lpstr>Wingdings</vt:lpstr>
      <vt:lpstr>Office Theme</vt:lpstr>
      <vt:lpstr>PowerPoint Presentation</vt:lpstr>
      <vt:lpstr>TRAVEL Back TO 1793</vt:lpstr>
      <vt:lpstr>PowerPoint Presentation</vt:lpstr>
      <vt:lpstr>The Role of the Cabinet </vt:lpstr>
      <vt:lpstr>Debate over Debt </vt:lpstr>
      <vt:lpstr>The Nations of 1793</vt:lpstr>
      <vt:lpstr>Types of Neutrality  </vt:lpstr>
      <vt:lpstr>Military Neutrality </vt:lpstr>
      <vt:lpstr>Economic Neutrality </vt:lpstr>
      <vt:lpstr>Strict Neutrality</vt:lpstr>
      <vt:lpstr>Choosing a side </vt:lpstr>
      <vt:lpstr>Moderate   </vt:lpstr>
      <vt:lpstr>The Map of Your Senate </vt:lpstr>
      <vt:lpstr>Create Laws </vt:lpstr>
      <vt:lpstr>Veto </vt:lpstr>
      <vt:lpstr>Country or State?</vt:lpstr>
      <vt:lpstr>The Power of the Press </vt:lpstr>
      <vt:lpstr>The Power of the Written Word</vt:lpstr>
      <vt:lpstr>Is That Your Real Name? </vt:lpstr>
      <vt:lpstr>Truth or Lies?</vt:lpstr>
      <vt:lpstr>PowerPoint Presentation</vt:lpstr>
    </vt:vector>
  </TitlesOfParts>
  <Company>NARA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tbland</dc:creator>
  <cp:lastModifiedBy>Jacob Lunbeck</cp:lastModifiedBy>
  <cp:revision>228</cp:revision>
  <dcterms:created xsi:type="dcterms:W3CDTF">2015-09-30T18:42:54Z</dcterms:created>
  <dcterms:modified xsi:type="dcterms:W3CDTF">2026-09-03T21:41:49Z</dcterms:modified>
  <cp:contentStatus/>
</cp:coreProperties>
</file>